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6" r:id="rId7"/>
    <p:sldId id="267" r:id="rId8"/>
    <p:sldId id="268" r:id="rId9"/>
    <p:sldId id="260" r:id="rId10"/>
    <p:sldId id="263" r:id="rId11"/>
    <p:sldId id="262" r:id="rId12"/>
    <p:sldId id="261"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3464" y="1820174"/>
            <a:ext cx="8730539" cy="22306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ru-RU" sz="4400" b="1" dirty="0" smtClean="0"/>
              <a:t>Использование приемов </a:t>
            </a:r>
            <a:r>
              <a:rPr lang="ru-RU" sz="4400" b="1" dirty="0" err="1" smtClean="0"/>
              <a:t>нейрокоррекции</a:t>
            </a:r>
            <a:r>
              <a:rPr lang="ru-RU" sz="4400" b="1" dirty="0"/>
              <a:t/>
            </a:r>
            <a:br>
              <a:rPr lang="ru-RU" sz="4400" b="1" dirty="0"/>
            </a:br>
            <a:r>
              <a:rPr lang="ru-RU" sz="4400" b="1" dirty="0" smtClean="0"/>
              <a:t>в логопедической работе</a:t>
            </a:r>
            <a:endParaRPr lang="ru-RU" sz="4400" b="1" dirty="0"/>
          </a:p>
        </p:txBody>
      </p:sp>
      <p:sp>
        <p:nvSpPr>
          <p:cNvPr id="3" name="Подзаголовок 2"/>
          <p:cNvSpPr>
            <a:spLocks noGrp="1"/>
          </p:cNvSpPr>
          <p:nvPr>
            <p:ph type="subTitle" idx="1"/>
          </p:nvPr>
        </p:nvSpPr>
        <p:spPr/>
        <p:txBody>
          <a:bodyPr/>
          <a:lstStyle/>
          <a:p>
            <a:r>
              <a:rPr lang="ru-RU" dirty="0" smtClean="0"/>
              <a:t>Татьяна Владимировна Воробьева,</a:t>
            </a:r>
          </a:p>
          <a:p>
            <a:r>
              <a:rPr lang="ru-RU" dirty="0" smtClean="0"/>
              <a:t>учитель-логопед МАДОУ №25 Солнышко</a:t>
            </a:r>
            <a:endParaRPr lang="ru-RU" dirty="0"/>
          </a:p>
        </p:txBody>
      </p:sp>
    </p:spTree>
    <p:extLst>
      <p:ext uri="{BB962C8B-B14F-4D97-AF65-F5344CB8AC3E}">
        <p14:creationId xmlns:p14="http://schemas.microsoft.com/office/powerpoint/2010/main" val="4289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5726" y="418499"/>
            <a:ext cx="8563549" cy="646331"/>
          </a:xfrm>
          <a:prstGeom prst="rect">
            <a:avLst/>
          </a:prstGeom>
        </p:spPr>
        <p:txBody>
          <a:bodyPr wrap="square">
            <a:spAutoFit/>
          </a:bodyPr>
          <a:lstStyle/>
          <a:p>
            <a:r>
              <a:rPr lang="ru-RU" dirty="0" smtClean="0"/>
              <a:t>Использование приема двойного простого переключения для автоматизации поставленного звука в словах </a:t>
            </a:r>
            <a:r>
              <a:rPr lang="ru-RU" dirty="0" smtClean="0"/>
              <a:t>(видео удалено)</a:t>
            </a:r>
            <a:endParaRPr lang="ru-RU" dirty="0"/>
          </a:p>
        </p:txBody>
      </p:sp>
      <p:pic>
        <p:nvPicPr>
          <p:cNvPr id="5" name="Рисунок 4"/>
          <p:cNvPicPr>
            <a:picLocks noChangeAspect="1"/>
          </p:cNvPicPr>
          <p:nvPr/>
        </p:nvPicPr>
        <p:blipFill rotWithShape="1">
          <a:blip r:embed="rId2"/>
          <a:srcRect t="1606"/>
          <a:stretch/>
        </p:blipFill>
        <p:spPr>
          <a:xfrm>
            <a:off x="658094" y="1064830"/>
            <a:ext cx="10616632" cy="5353120"/>
          </a:xfrm>
          <a:prstGeom prst="rect">
            <a:avLst/>
          </a:prstGeom>
        </p:spPr>
      </p:pic>
    </p:spTree>
    <p:extLst>
      <p:ext uri="{BB962C8B-B14F-4D97-AF65-F5344CB8AC3E}">
        <p14:creationId xmlns:p14="http://schemas.microsoft.com/office/powerpoint/2010/main" val="161235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Рисунок 10" descr="IMG-20210219-WA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43465"/>
            <a:ext cx="1919288" cy="14414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Рисунок 11" descr="IMG-20210219-WA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969" y="1343465"/>
            <a:ext cx="1919288" cy="14414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Рисунок 12" descr="IMG-20210219-WA0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343465"/>
            <a:ext cx="1919288" cy="14414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Рисунок 13" descr="20210217_204804.jpg"/>
          <p:cNvPicPr>
            <a:picLocks noChangeAspect="1" noChangeArrowheads="1"/>
          </p:cNvPicPr>
          <p:nvPr/>
        </p:nvPicPr>
        <p:blipFill>
          <a:blip r:embed="rId5">
            <a:extLst>
              <a:ext uri="{28A0092B-C50C-407E-A947-70E740481C1C}">
                <a14:useLocalDpi xmlns:a14="http://schemas.microsoft.com/office/drawing/2010/main" val="0"/>
              </a:ext>
            </a:extLst>
          </a:blip>
          <a:srcRect r="6384"/>
          <a:stretch>
            <a:fillRect/>
          </a:stretch>
        </p:blipFill>
        <p:spPr bwMode="auto">
          <a:xfrm>
            <a:off x="762000" y="5099490"/>
            <a:ext cx="1919288" cy="14414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Рисунок 14" descr="20210217_204943.jpg"/>
          <p:cNvPicPr>
            <a:picLocks noChangeAspect="1" noChangeArrowheads="1"/>
          </p:cNvPicPr>
          <p:nvPr/>
        </p:nvPicPr>
        <p:blipFill>
          <a:blip r:embed="rId6">
            <a:extLst>
              <a:ext uri="{28A0092B-C50C-407E-A947-70E740481C1C}">
                <a14:useLocalDpi xmlns:a14="http://schemas.microsoft.com/office/drawing/2010/main" val="0"/>
              </a:ext>
            </a:extLst>
          </a:blip>
          <a:srcRect l="5293"/>
          <a:stretch>
            <a:fillRect/>
          </a:stretch>
        </p:blipFill>
        <p:spPr bwMode="auto">
          <a:xfrm>
            <a:off x="3813969" y="5110000"/>
            <a:ext cx="1919288" cy="1441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Рисунок 15" descr="20210217_20525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5110000"/>
            <a:ext cx="1919288" cy="1441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205581" y="285653"/>
            <a:ext cx="90328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группе:</a:t>
            </a:r>
            <a:endParaRPr kumimoji="0" lang="ru-RU" altLang="ru-RU" sz="20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Выполнение упражнений под руководством инструктора по физическому воспитанию.</a:t>
            </a:r>
            <a:endParaRPr kumimoji="0" lang="ru-RU" altLang="ru-RU" sz="2000" b="0" i="0" u="none" strike="noStrike" cap="none" normalizeH="0" baseline="0" dirty="0" smtClean="0">
              <a:ln>
                <a:noFill/>
              </a:ln>
              <a:solidFill>
                <a:schemeClr val="tx1"/>
              </a:solidFill>
              <a:effectLst/>
            </a:endParaRPr>
          </a:p>
        </p:txBody>
      </p:sp>
      <p:sp>
        <p:nvSpPr>
          <p:cNvPr id="5" name="Rectangle 8"/>
          <p:cNvSpPr>
            <a:spLocks noChangeArrowheads="1"/>
          </p:cNvSpPr>
          <p:nvPr/>
        </p:nvSpPr>
        <p:spPr bwMode="auto">
          <a:xfrm>
            <a:off x="205581" y="2791772"/>
            <a:ext cx="982027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Дома:</a:t>
            </a:r>
            <a:endParaRPr kumimoji="0" lang="ru-RU" altLang="ru-RU" sz="20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Закрепление упражнений, освоенных в детском саду.</a:t>
            </a:r>
            <a:endParaRPr kumimoji="0" lang="ru-RU" altLang="ru-RU" sz="20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течение недели необходимо отрабатывать одну карточку. Карточки с предыдущих недель предлагаю разместить на дверцах (шкафы, холодильник, входная дверь), чтобы они всегда были на виду. Открыть дверцу можно только после выполнения упражнения (элемент игры). Для усложнения (когда карточки освоены детьми) можно прикусить язык и закрыть глаза, исключая слуховой и зрительный анализаторы.</a:t>
            </a:r>
            <a:endParaRPr kumimoji="0" lang="ru-RU" altLang="ru-RU" sz="2000" b="0" i="0" u="none" strike="noStrike" cap="none" normalizeH="0" baseline="0" dirty="0" smtClean="0">
              <a:ln>
                <a:noFill/>
              </a:ln>
              <a:solidFill>
                <a:schemeClr val="tx1"/>
              </a:solidFill>
              <a:effectLst/>
            </a:endParaRPr>
          </a:p>
        </p:txBody>
      </p:sp>
      <p:sp>
        <p:nvSpPr>
          <p:cNvPr id="6" name="Rectangle 9"/>
          <p:cNvSpPr>
            <a:spLocks noChangeArrowheads="1"/>
          </p:cNvSpPr>
          <p:nvPr/>
        </p:nvSpPr>
        <p:spPr bwMode="auto">
          <a:xfrm>
            <a:off x="76200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22402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Использование приемов </a:t>
            </a:r>
            <a:r>
              <a:rPr lang="ru-RU" b="1" i="1" dirty="0" err="1" smtClean="0"/>
              <a:t>нейрокоррекции</a:t>
            </a:r>
            <a:r>
              <a:rPr lang="ru-RU" b="1" i="1" dirty="0" smtClean="0"/>
              <a:t> в развитии мелкой моторики</a:t>
            </a:r>
            <a:endParaRPr lang="ru-RU" dirty="0"/>
          </a:p>
        </p:txBody>
      </p:sp>
      <p:sp>
        <p:nvSpPr>
          <p:cNvPr id="3" name="Объект 2"/>
          <p:cNvSpPr>
            <a:spLocks noGrp="1"/>
          </p:cNvSpPr>
          <p:nvPr>
            <p:ph idx="1"/>
          </p:nvPr>
        </p:nvSpPr>
        <p:spPr>
          <a:xfrm>
            <a:off x="677334" y="1703390"/>
            <a:ext cx="6241051" cy="996678"/>
          </a:xfrm>
        </p:spPr>
        <p:txBody>
          <a:bodyPr/>
          <a:lstStyle/>
          <a:p>
            <a:r>
              <a:rPr lang="ru-RU" dirty="0" smtClean="0"/>
              <a:t>Реципрокное </a:t>
            </a:r>
            <a:r>
              <a:rPr lang="ru-RU" dirty="0"/>
              <a:t>простое переключение (выполнение </a:t>
            </a:r>
            <a:r>
              <a:rPr lang="ru-RU" dirty="0" err="1"/>
              <a:t>взаимообменивающихся</a:t>
            </a:r>
            <a:r>
              <a:rPr lang="ru-RU" dirty="0"/>
              <a:t> движений) с подсказкой.</a:t>
            </a:r>
          </a:p>
        </p:txBody>
      </p:sp>
      <p:sp>
        <p:nvSpPr>
          <p:cNvPr id="4" name="Rectangle 2"/>
          <p:cNvSpPr>
            <a:spLocks noChangeArrowheads="1"/>
          </p:cNvSpPr>
          <p:nvPr/>
        </p:nvSpPr>
        <p:spPr bwMode="auto">
          <a:xfrm>
            <a:off x="623315" y="2760302"/>
            <a:ext cx="4597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a:t>
            </a:r>
            <a:r>
              <a:rPr kumimoji="0" lang="ru-RU" altLang="ru-RU" sz="2000" b="1" i="0" u="sng"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логопункте</a:t>
            </a:r>
            <a:r>
              <a:rPr kumimoji="0" lang="ru-RU" altLang="ru-RU" sz="20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2000" b="0" i="0" u="none" strike="noStrike" cap="none" normalizeH="0" baseline="0" dirty="0" smtClean="0">
              <a:ln>
                <a:noFill/>
              </a:ln>
              <a:solidFill>
                <a:schemeClr val="tx1"/>
              </a:solidFill>
              <a:effectLst/>
            </a:endParaRPr>
          </a:p>
        </p:txBody>
      </p:sp>
      <p:pic>
        <p:nvPicPr>
          <p:cNvPr id="4097" name="Рисунок 17" descr="20210220_0902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906" y="3217863"/>
            <a:ext cx="4213843" cy="31586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897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6"/>
          <p:cNvPicPr>
            <a:picLocks noChangeAspect="1"/>
          </p:cNvPicPr>
          <p:nvPr/>
        </p:nvPicPr>
        <p:blipFill rotWithShape="1">
          <a:blip r:embed="rId3"/>
          <a:srcRect t="1740"/>
          <a:stretch/>
        </p:blipFill>
        <p:spPr>
          <a:xfrm>
            <a:off x="6918385" y="1362974"/>
            <a:ext cx="3295650" cy="5250551"/>
          </a:xfrm>
          <a:prstGeom prst="rect">
            <a:avLst/>
          </a:prstGeom>
        </p:spPr>
      </p:pic>
    </p:spTree>
    <p:extLst>
      <p:ext uri="{BB962C8B-B14F-4D97-AF65-F5344CB8AC3E}">
        <p14:creationId xmlns:p14="http://schemas.microsoft.com/office/powerpoint/2010/main" val="2395534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61020"/>
            <a:ext cx="8596668" cy="1320800"/>
          </a:xfrm>
        </p:spPr>
        <p:txBody>
          <a:bodyPr>
            <a:normAutofit fontScale="90000"/>
          </a:bodyPr>
          <a:lstStyle/>
          <a:p>
            <a:r>
              <a:rPr lang="ru-RU" b="1" i="1" dirty="0" smtClean="0"/>
              <a:t>Использование приемов </a:t>
            </a:r>
            <a:r>
              <a:rPr lang="ru-RU" b="1" i="1" dirty="0" err="1" smtClean="0"/>
              <a:t>нейрокоррекции</a:t>
            </a:r>
            <a:r>
              <a:rPr lang="ru-RU" b="1" i="1" dirty="0" smtClean="0"/>
              <a:t> в развитии мелкой моторики</a:t>
            </a:r>
            <a:endParaRPr lang="ru-RU" dirty="0"/>
          </a:p>
        </p:txBody>
      </p:sp>
      <p:sp>
        <p:nvSpPr>
          <p:cNvPr id="3" name="Объект 2"/>
          <p:cNvSpPr>
            <a:spLocks noGrp="1"/>
          </p:cNvSpPr>
          <p:nvPr>
            <p:ph idx="1"/>
          </p:nvPr>
        </p:nvSpPr>
        <p:spPr>
          <a:xfrm>
            <a:off x="677334" y="1237571"/>
            <a:ext cx="8596668" cy="694754"/>
          </a:xfrm>
        </p:spPr>
        <p:txBody>
          <a:bodyPr/>
          <a:lstStyle/>
          <a:p>
            <a:r>
              <a:rPr lang="ru-RU" dirty="0" smtClean="0"/>
              <a:t>Реципрокное </a:t>
            </a:r>
            <a:r>
              <a:rPr lang="ru-RU" dirty="0"/>
              <a:t>простое переключение (выполнение </a:t>
            </a:r>
            <a:r>
              <a:rPr lang="ru-RU" dirty="0" err="1"/>
              <a:t>взаимообменивающихся</a:t>
            </a:r>
            <a:r>
              <a:rPr lang="ru-RU" dirty="0"/>
              <a:t> движений) </a:t>
            </a:r>
            <a:r>
              <a:rPr lang="ru-RU" dirty="0" smtClean="0"/>
              <a:t>без подсказки.</a:t>
            </a:r>
            <a:endParaRPr lang="ru-RU" dirty="0"/>
          </a:p>
        </p:txBody>
      </p:sp>
      <p:sp>
        <p:nvSpPr>
          <p:cNvPr id="5" name="Rectangle 3"/>
          <p:cNvSpPr>
            <a:spLocks noChangeArrowheads="1"/>
          </p:cNvSpPr>
          <p:nvPr/>
        </p:nvSpPr>
        <p:spPr bwMode="auto">
          <a:xfrm>
            <a:off x="0" y="1897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 name="Рисунок 3"/>
          <p:cNvPicPr>
            <a:picLocks noChangeAspect="1"/>
          </p:cNvPicPr>
          <p:nvPr/>
        </p:nvPicPr>
        <p:blipFill>
          <a:blip r:embed="rId2"/>
          <a:stretch>
            <a:fillRect/>
          </a:stretch>
        </p:blipFill>
        <p:spPr>
          <a:xfrm>
            <a:off x="1003356" y="1862560"/>
            <a:ext cx="7441901" cy="4939398"/>
          </a:xfrm>
          <a:prstGeom prst="rect">
            <a:avLst/>
          </a:prstGeom>
        </p:spPr>
      </p:pic>
    </p:spTree>
    <p:extLst>
      <p:ext uri="{BB962C8B-B14F-4D97-AF65-F5344CB8AC3E}">
        <p14:creationId xmlns:p14="http://schemas.microsoft.com/office/powerpoint/2010/main" val="1999243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900687"/>
          </a:xfrm>
        </p:spPr>
        <p:txBody>
          <a:bodyPr>
            <a:noAutofit/>
          </a:bodyPr>
          <a:lstStyle/>
          <a:p>
            <a:r>
              <a:rPr lang="ru-RU" sz="2400" b="1" i="1" dirty="0" smtClean="0"/>
              <a:t>Качественная </a:t>
            </a:r>
            <a:r>
              <a:rPr lang="ru-RU" sz="2400" b="1" i="1" dirty="0"/>
              <a:t>продуктивная работа мозга выступает залогом отличной памяти, реакции, навыков быстрого переключения с одних видов деятельности на другие. Поэтому тренировать мозг рекомендуется с детского возраста</a:t>
            </a:r>
            <a:r>
              <a:rPr lang="ru-RU" sz="2400" b="1" i="1" dirty="0" smtClean="0"/>
              <a:t>.</a:t>
            </a:r>
            <a:endParaRPr lang="ru-RU" sz="2400" b="1" dirty="0"/>
          </a:p>
        </p:txBody>
      </p:sp>
      <p:sp>
        <p:nvSpPr>
          <p:cNvPr id="3" name="Объект 2"/>
          <p:cNvSpPr>
            <a:spLocks noGrp="1"/>
          </p:cNvSpPr>
          <p:nvPr>
            <p:ph idx="1"/>
          </p:nvPr>
        </p:nvSpPr>
        <p:spPr>
          <a:xfrm>
            <a:off x="677334" y="2700067"/>
            <a:ext cx="9294802" cy="3795623"/>
          </a:xfrm>
        </p:spPr>
        <p:txBody>
          <a:bodyPr>
            <a:normAutofit fontScale="92500" lnSpcReduction="20000"/>
          </a:bodyPr>
          <a:lstStyle/>
          <a:p>
            <a:pPr marL="0" indent="0">
              <a:buNone/>
            </a:pPr>
            <a:r>
              <a:rPr lang="ru-RU" sz="2600" dirty="0"/>
              <a:t>Головной мозг – это сложная структура, состоящая из двух полушарий, отвечающий за конкретные виды деятельности. </a:t>
            </a:r>
            <a:endParaRPr lang="ru-RU" sz="2600" dirty="0" smtClean="0"/>
          </a:p>
          <a:p>
            <a:r>
              <a:rPr lang="ru-RU" dirty="0" smtClean="0"/>
              <a:t>Правое </a:t>
            </a:r>
            <a:r>
              <a:rPr lang="ru-RU" dirty="0"/>
              <a:t>контролирует и регулирует координацию, творческие способности, пространственное восприятие и способности к гуманитарным наукам. </a:t>
            </a:r>
            <a:endParaRPr lang="ru-RU" dirty="0" smtClean="0"/>
          </a:p>
          <a:p>
            <a:r>
              <a:rPr lang="ru-RU" dirty="0" smtClean="0"/>
              <a:t>Левое </a:t>
            </a:r>
            <a:r>
              <a:rPr lang="ru-RU" dirty="0"/>
              <a:t>полушарие контролирует и регулирует способности к точным наукам, анализу, а ещё отвечает за речь и логику.</a:t>
            </a:r>
          </a:p>
          <a:p>
            <a:pPr marL="0" indent="0">
              <a:buNone/>
            </a:pPr>
            <a:r>
              <a:rPr lang="ru-RU" sz="1900" dirty="0"/>
              <a:t>Работу обоих полушарий мозга </a:t>
            </a:r>
            <a:r>
              <a:rPr lang="ru-RU" sz="1900" b="1" dirty="0"/>
              <a:t>координирует мозолистое тело</a:t>
            </a:r>
            <a:r>
              <a:rPr lang="ru-RU" sz="1900" dirty="0"/>
              <a:t>, представляющее собой разветвлённую систему нервных волокон. </a:t>
            </a:r>
            <a:r>
              <a:rPr lang="ru-RU" sz="1900" b="1" dirty="0"/>
              <a:t>Задача мозолистого тела – связывать оба полушария</a:t>
            </a:r>
            <a:r>
              <a:rPr lang="ru-RU" sz="1900" dirty="0"/>
              <a:t>, помогая мозгу работать как единое целое. Иногда случается так, что в работе мозолистого тела случаются сбои. Тогда какое-то одно полушарие берёт на себя основную нагрузку, пока другое находится как бы в состоянии спячки. В том числе по этой причине у детей могут случаться разнообразные нарушения: плохая память, невнимательность и рассеянность, проблемы с ориентацией в пространстве, речевые нарушения.</a:t>
            </a:r>
          </a:p>
          <a:p>
            <a:pPr marL="0" indent="0">
              <a:buNone/>
            </a:pPr>
            <a:endParaRPr lang="ru-RU" dirty="0"/>
          </a:p>
        </p:txBody>
      </p:sp>
    </p:spTree>
    <p:extLst>
      <p:ext uri="{BB962C8B-B14F-4D97-AF65-F5344CB8AC3E}">
        <p14:creationId xmlns:p14="http://schemas.microsoft.com/office/powerpoint/2010/main" val="36032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98430"/>
          </a:xfrm>
        </p:spPr>
        <p:txBody>
          <a:bodyPr>
            <a:noAutofit/>
          </a:bodyPr>
          <a:lstStyle/>
          <a:p>
            <a:r>
              <a:rPr lang="ru-RU" sz="2800" b="1" i="1" dirty="0"/>
              <a:t>Развитие межполушарного взаимодействия является основой развития интеллекта</a:t>
            </a:r>
            <a:r>
              <a:rPr lang="ru-RU" sz="2800" b="1" i="1" dirty="0" smtClean="0"/>
              <a:t>.</a:t>
            </a:r>
            <a:endParaRPr lang="ru-RU" sz="2800" b="1" i="1" dirty="0"/>
          </a:p>
        </p:txBody>
      </p:sp>
      <p:sp>
        <p:nvSpPr>
          <p:cNvPr id="3" name="Объект 2"/>
          <p:cNvSpPr>
            <a:spLocks noGrp="1"/>
          </p:cNvSpPr>
          <p:nvPr>
            <p:ph idx="1"/>
          </p:nvPr>
        </p:nvSpPr>
        <p:spPr>
          <a:xfrm>
            <a:off x="677334" y="1535510"/>
            <a:ext cx="8596668" cy="1975441"/>
          </a:xfrm>
        </p:spPr>
        <p:txBody>
          <a:bodyPr/>
          <a:lstStyle/>
          <a:p>
            <a:pPr marL="0" indent="0">
              <a:buNone/>
            </a:pPr>
            <a:r>
              <a:rPr lang="ru-RU" dirty="0" smtClean="0"/>
              <a:t>Совершенствование интеллектуальных и мыслительных процессов необходимо начинать </a:t>
            </a:r>
            <a:r>
              <a:rPr lang="ru-RU" b="1" dirty="0" smtClean="0"/>
              <a:t>с развития движений тела и пальцев</a:t>
            </a:r>
            <a:r>
              <a:rPr lang="ru-RU" dirty="0" smtClean="0"/>
              <a:t>. Развивающая работа должна быть направлена от движений к мышлению, а не наоборот. </a:t>
            </a:r>
          </a:p>
          <a:p>
            <a:pPr marL="0" indent="0">
              <a:buNone/>
            </a:pPr>
            <a:r>
              <a:rPr lang="ru-RU" dirty="0" smtClean="0"/>
              <a:t>Для успешного обучения и развития ребенка в школе одним из основных условий является полноценное развитие мозолистого тела в дошкольном детстве. Мозолистое тело можно развить через </a:t>
            </a:r>
            <a:r>
              <a:rPr lang="ru-RU" dirty="0" err="1" smtClean="0"/>
              <a:t>нейрогимнастику</a:t>
            </a:r>
            <a:r>
              <a:rPr lang="ru-RU" dirty="0" smtClean="0"/>
              <a:t>.</a:t>
            </a:r>
          </a:p>
          <a:p>
            <a:endParaRPr lang="ru-RU" dirty="0"/>
          </a:p>
        </p:txBody>
      </p:sp>
      <p:sp>
        <p:nvSpPr>
          <p:cNvPr id="5" name="Заголовок 1"/>
          <p:cNvSpPr txBox="1">
            <a:spLocks/>
          </p:cNvSpPr>
          <p:nvPr/>
        </p:nvSpPr>
        <p:spPr>
          <a:xfrm>
            <a:off x="677334" y="3420713"/>
            <a:ext cx="8596668" cy="25401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000" b="1" i="1" dirty="0" err="1"/>
              <a:t>Нейрогимнастика</a:t>
            </a:r>
            <a:r>
              <a:rPr lang="ru-RU" sz="2000" b="1" i="1" dirty="0"/>
              <a:t> – это универсальная система </a:t>
            </a:r>
            <a:r>
              <a:rPr lang="ru-RU" sz="2000" b="1" i="1" dirty="0" smtClean="0"/>
              <a:t>упражнений, направленных на разностороннюю тренировку мозга </a:t>
            </a:r>
          </a:p>
          <a:p>
            <a:r>
              <a:rPr lang="ru-RU" sz="1800" dirty="0" smtClean="0"/>
              <a:t>(</a:t>
            </a:r>
            <a:r>
              <a:rPr lang="ru-RU" sz="1800" dirty="0"/>
              <a:t>один из методов образовательной </a:t>
            </a:r>
            <a:r>
              <a:rPr lang="ru-RU" sz="1800" dirty="0" err="1"/>
              <a:t>кинезиологии</a:t>
            </a:r>
            <a:r>
              <a:rPr lang="ru-RU" sz="1800" dirty="0"/>
              <a:t>). </a:t>
            </a:r>
            <a:endParaRPr lang="ru-RU" sz="1800" dirty="0" smtClean="0"/>
          </a:p>
          <a:p>
            <a:endParaRPr lang="ru-RU" sz="1800" dirty="0" smtClean="0"/>
          </a:p>
          <a:p>
            <a:r>
              <a:rPr lang="ru-RU" sz="2200" dirty="0" smtClean="0"/>
              <a:t>Метод </a:t>
            </a:r>
            <a:r>
              <a:rPr lang="ru-RU" sz="2200" dirty="0" err="1" smtClean="0"/>
              <a:t>кинезиологической</a:t>
            </a:r>
            <a:r>
              <a:rPr lang="ru-RU" sz="2200" dirty="0"/>
              <a:t> </a:t>
            </a:r>
            <a:r>
              <a:rPr lang="ru-RU" sz="2200" dirty="0" smtClean="0"/>
              <a:t>коррекции (или </a:t>
            </a:r>
            <a:r>
              <a:rPr lang="ru-RU" sz="2200" dirty="0" err="1" smtClean="0"/>
              <a:t>нейрокоррекции</a:t>
            </a:r>
            <a:r>
              <a:rPr lang="ru-RU" sz="2200" dirty="0" smtClean="0"/>
              <a:t>) </a:t>
            </a:r>
            <a:r>
              <a:rPr lang="ru-RU" sz="2200" dirty="0"/>
              <a:t>улучшает у ребенка память, внимание, речь, процессы письма и чтения, пространственные представления, мелкую и крупную моторику, снижает утомляемость, повышает способность к произвольному </a:t>
            </a:r>
            <a:r>
              <a:rPr lang="ru-RU" sz="2200" dirty="0" smtClean="0"/>
              <a:t>контролю</a:t>
            </a:r>
            <a:r>
              <a:rPr lang="ru-RU" sz="2200" dirty="0"/>
              <a:t>.</a:t>
            </a:r>
          </a:p>
        </p:txBody>
      </p:sp>
    </p:spTree>
    <p:extLst>
      <p:ext uri="{BB962C8B-B14F-4D97-AF65-F5344CB8AC3E}">
        <p14:creationId xmlns:p14="http://schemas.microsoft.com/office/powerpoint/2010/main" val="90509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98430"/>
          </a:xfrm>
        </p:spPr>
        <p:txBody>
          <a:bodyPr>
            <a:normAutofit/>
          </a:bodyPr>
          <a:lstStyle/>
          <a:p>
            <a:r>
              <a:rPr lang="ru-RU" sz="2800" b="1" i="1" dirty="0" smtClean="0">
                <a:latin typeface="Trebuchet MS" panose="020B0603020202020204" pitchFamily="34" charset="0"/>
                <a:cs typeface="Times New Roman" pitchFamily="18" charset="0"/>
              </a:rPr>
              <a:t>В </a:t>
            </a:r>
            <a:r>
              <a:rPr lang="ru-RU" sz="2800" b="1" i="1" dirty="0">
                <a:latin typeface="Trebuchet MS" panose="020B0603020202020204" pitchFamily="34" charset="0"/>
                <a:cs typeface="Times New Roman" pitchFamily="18" charset="0"/>
              </a:rPr>
              <a:t>структуре логопедического занятия можно использовать следующие </a:t>
            </a:r>
            <a:r>
              <a:rPr lang="ru-RU" sz="2800" b="1" i="1" dirty="0" err="1" smtClean="0">
                <a:latin typeface="Trebuchet MS" panose="020B0603020202020204" pitchFamily="34" charset="0"/>
                <a:cs typeface="Times New Roman" pitchFamily="18" charset="0"/>
              </a:rPr>
              <a:t>кинезиоприемы</a:t>
            </a:r>
            <a:r>
              <a:rPr lang="ru-RU" sz="2800" b="1" i="1" dirty="0" smtClean="0">
                <a:latin typeface="Trebuchet MS" panose="020B0603020202020204" pitchFamily="34" charset="0"/>
                <a:cs typeface="Times New Roman" pitchFamily="18" charset="0"/>
              </a:rPr>
              <a:t>:</a:t>
            </a:r>
            <a:endParaRPr lang="ru-RU" sz="2800" b="1" i="1" dirty="0">
              <a:latin typeface="Trebuchet MS" panose="020B0603020202020204" pitchFamily="34" charset="0"/>
            </a:endParaRPr>
          </a:p>
        </p:txBody>
      </p:sp>
      <p:sp>
        <p:nvSpPr>
          <p:cNvPr id="3" name="Текст 2"/>
          <p:cNvSpPr>
            <a:spLocks noGrp="1"/>
          </p:cNvSpPr>
          <p:nvPr>
            <p:ph type="body" idx="1"/>
          </p:nvPr>
        </p:nvSpPr>
        <p:spPr>
          <a:xfrm>
            <a:off x="675744" y="1646375"/>
            <a:ext cx="2861085" cy="576262"/>
          </a:xfrm>
          <a:solidFill>
            <a:schemeClr val="accent2">
              <a:lumMod val="60000"/>
              <a:lumOff val="40000"/>
            </a:schemeClr>
          </a:solidFill>
          <a:ln>
            <a:solidFill>
              <a:schemeClr val="accent2">
                <a:lumMod val="75000"/>
              </a:schemeClr>
            </a:solidFill>
          </a:ln>
        </p:spPr>
        <p:txBody>
          <a:bodyPr/>
          <a:lstStyle/>
          <a:p>
            <a:pPr algn="ctr"/>
            <a:r>
              <a:rPr lang="ru-RU" dirty="0" smtClean="0"/>
              <a:t>Общая моторика</a:t>
            </a:r>
            <a:endParaRPr lang="ru-RU" dirty="0"/>
          </a:p>
        </p:txBody>
      </p:sp>
      <p:sp>
        <p:nvSpPr>
          <p:cNvPr id="4" name="Объект 3"/>
          <p:cNvSpPr>
            <a:spLocks noGrp="1"/>
          </p:cNvSpPr>
          <p:nvPr>
            <p:ph sz="half" idx="2"/>
          </p:nvPr>
        </p:nvSpPr>
        <p:spPr>
          <a:xfrm>
            <a:off x="675745" y="2380891"/>
            <a:ext cx="2861085" cy="4123426"/>
          </a:xfrm>
        </p:spPr>
        <p:txBody>
          <a:bodyPr/>
          <a:lstStyle/>
          <a:p>
            <a:r>
              <a:rPr lang="ru-RU" dirty="0" smtClean="0"/>
              <a:t>Развитие пространственных представлений</a:t>
            </a:r>
          </a:p>
          <a:p>
            <a:r>
              <a:rPr lang="ru-RU" dirty="0" smtClean="0"/>
              <a:t>Мозжечковая стимуляция</a:t>
            </a:r>
          </a:p>
          <a:p>
            <a:r>
              <a:rPr lang="ru-RU" dirty="0" smtClean="0"/>
              <a:t>Формирование сенсомоторных </a:t>
            </a:r>
            <a:r>
              <a:rPr lang="ru-RU" dirty="0"/>
              <a:t>(одновременных и реципрокных) </a:t>
            </a:r>
            <a:r>
              <a:rPr lang="ru-RU" dirty="0" smtClean="0"/>
              <a:t>взаимодействий</a:t>
            </a:r>
          </a:p>
          <a:p>
            <a:r>
              <a:rPr lang="ru-RU" dirty="0" smtClean="0"/>
              <a:t>Межполушарное взаимодействие</a:t>
            </a:r>
            <a:endParaRPr lang="ru-RU" dirty="0"/>
          </a:p>
        </p:txBody>
      </p:sp>
      <p:sp>
        <p:nvSpPr>
          <p:cNvPr id="5" name="Текст 4"/>
          <p:cNvSpPr>
            <a:spLocks noGrp="1"/>
          </p:cNvSpPr>
          <p:nvPr>
            <p:ph type="body" sz="quarter" idx="3"/>
          </p:nvPr>
        </p:nvSpPr>
        <p:spPr>
          <a:xfrm>
            <a:off x="3772628" y="1646375"/>
            <a:ext cx="2861085" cy="576262"/>
          </a:xfrm>
          <a:solidFill>
            <a:schemeClr val="accent2">
              <a:lumMod val="60000"/>
              <a:lumOff val="40000"/>
            </a:schemeClr>
          </a:solidFill>
          <a:ln>
            <a:solidFill>
              <a:schemeClr val="accent2">
                <a:lumMod val="75000"/>
              </a:schemeClr>
            </a:solidFill>
          </a:ln>
        </p:spPr>
        <p:txBody>
          <a:bodyPr/>
          <a:lstStyle/>
          <a:p>
            <a:pPr algn="ctr"/>
            <a:r>
              <a:rPr lang="ru-RU" dirty="0" smtClean="0"/>
              <a:t>Мелкая моторика</a:t>
            </a:r>
            <a:endParaRPr lang="ru-RU" dirty="0"/>
          </a:p>
        </p:txBody>
      </p:sp>
      <p:sp>
        <p:nvSpPr>
          <p:cNvPr id="6" name="Объект 5"/>
          <p:cNvSpPr>
            <a:spLocks noGrp="1"/>
          </p:cNvSpPr>
          <p:nvPr>
            <p:ph sz="quarter" idx="4"/>
          </p:nvPr>
        </p:nvSpPr>
        <p:spPr>
          <a:xfrm>
            <a:off x="3772627" y="2380891"/>
            <a:ext cx="2861085" cy="4121821"/>
          </a:xfrm>
        </p:spPr>
        <p:txBody>
          <a:bodyPr/>
          <a:lstStyle/>
          <a:p>
            <a:r>
              <a:rPr lang="ru-RU" dirty="0"/>
              <a:t>Двойное простое </a:t>
            </a:r>
            <a:r>
              <a:rPr lang="ru-RU" dirty="0" smtClean="0"/>
              <a:t>переключение</a:t>
            </a:r>
          </a:p>
          <a:p>
            <a:r>
              <a:rPr lang="ru-RU" dirty="0"/>
              <a:t>Реципрокное простое </a:t>
            </a:r>
            <a:r>
              <a:rPr lang="ru-RU" dirty="0" smtClean="0"/>
              <a:t>переключение</a:t>
            </a:r>
          </a:p>
          <a:p>
            <a:r>
              <a:rPr lang="ru-RU" dirty="0"/>
              <a:t>Реципрокное сложное </a:t>
            </a:r>
            <a:r>
              <a:rPr lang="ru-RU" dirty="0" smtClean="0"/>
              <a:t>переключение</a:t>
            </a:r>
          </a:p>
          <a:p>
            <a:r>
              <a:rPr lang="ru-RU" dirty="0" err="1"/>
              <a:t>Кинезиосказки</a:t>
            </a:r>
            <a:endParaRPr lang="ru-RU" dirty="0"/>
          </a:p>
        </p:txBody>
      </p:sp>
      <p:sp>
        <p:nvSpPr>
          <p:cNvPr id="7" name="Текст 4"/>
          <p:cNvSpPr txBox="1">
            <a:spLocks/>
          </p:cNvSpPr>
          <p:nvPr/>
        </p:nvSpPr>
        <p:spPr>
          <a:xfrm>
            <a:off x="6778112" y="1646375"/>
            <a:ext cx="2861085" cy="576262"/>
          </a:xfrm>
          <a:prstGeom prst="rect">
            <a:avLst/>
          </a:prstGeom>
          <a:solidFill>
            <a:schemeClr val="accent2">
              <a:lumMod val="60000"/>
              <a:lumOff val="40000"/>
            </a:schemeClr>
          </a:solidFill>
          <a:ln>
            <a:solidFill>
              <a:schemeClr val="accent2">
                <a:lumMod val="75000"/>
              </a:schemeClr>
            </a:solidFill>
          </a:ln>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ru-RU" sz="2000" dirty="0" smtClean="0"/>
              <a:t>Артикуляционная моторика</a:t>
            </a:r>
            <a:endParaRPr lang="ru-RU" sz="2000" dirty="0"/>
          </a:p>
        </p:txBody>
      </p:sp>
      <p:sp>
        <p:nvSpPr>
          <p:cNvPr id="8" name="Объект 5"/>
          <p:cNvSpPr txBox="1">
            <a:spLocks/>
          </p:cNvSpPr>
          <p:nvPr/>
        </p:nvSpPr>
        <p:spPr>
          <a:xfrm>
            <a:off x="6778112" y="2382496"/>
            <a:ext cx="2861085" cy="41218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ru-RU" dirty="0"/>
          </a:p>
        </p:txBody>
      </p:sp>
      <p:sp>
        <p:nvSpPr>
          <p:cNvPr id="9" name="Объект 5"/>
          <p:cNvSpPr txBox="1">
            <a:spLocks/>
          </p:cNvSpPr>
          <p:nvPr/>
        </p:nvSpPr>
        <p:spPr>
          <a:xfrm>
            <a:off x="6778111" y="2380890"/>
            <a:ext cx="2861085" cy="41218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dirty="0" smtClean="0"/>
              <a:t>Глазодвигательные упражнения</a:t>
            </a:r>
          </a:p>
          <a:p>
            <a:r>
              <a:rPr lang="ru-RU" dirty="0" err="1" smtClean="0"/>
              <a:t>Биоэнергопластика</a:t>
            </a:r>
            <a:endParaRPr lang="ru-RU" dirty="0"/>
          </a:p>
        </p:txBody>
      </p:sp>
    </p:spTree>
    <p:extLst>
      <p:ext uri="{BB962C8B-B14F-4D97-AF65-F5344CB8AC3E}">
        <p14:creationId xmlns:p14="http://schemas.microsoft.com/office/powerpoint/2010/main" val="287546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838" y="267744"/>
            <a:ext cx="8609162" cy="1077218"/>
          </a:xfrm>
          <a:prstGeom prst="rect">
            <a:avLst/>
          </a:prstGeom>
        </p:spPr>
        <p:txBody>
          <a:bodyPr wrap="square">
            <a:spAutoFit/>
          </a:bodyPr>
          <a:lstStyle/>
          <a:p>
            <a:r>
              <a:rPr lang="ru-RU" sz="3200" b="1" i="1" dirty="0">
                <a:solidFill>
                  <a:schemeClr val="accent1"/>
                </a:solidFill>
                <a:latin typeface="+mj-lt"/>
                <a:ea typeface="+mj-ea"/>
                <a:cs typeface="+mj-cs"/>
              </a:rPr>
              <a:t>Использование приемов </a:t>
            </a:r>
            <a:r>
              <a:rPr lang="ru-RU" sz="3200" b="1" i="1" dirty="0" err="1">
                <a:solidFill>
                  <a:schemeClr val="accent1"/>
                </a:solidFill>
                <a:latin typeface="+mj-lt"/>
                <a:ea typeface="+mj-ea"/>
                <a:cs typeface="+mj-cs"/>
              </a:rPr>
              <a:t>нейрокоррекции</a:t>
            </a:r>
            <a:r>
              <a:rPr lang="ru-RU" sz="3200" b="1" i="1" dirty="0">
                <a:solidFill>
                  <a:schemeClr val="accent1"/>
                </a:solidFill>
                <a:latin typeface="+mj-lt"/>
                <a:ea typeface="+mj-ea"/>
                <a:cs typeface="+mj-cs"/>
              </a:rPr>
              <a:t> в развитии </a:t>
            </a:r>
            <a:r>
              <a:rPr lang="ru-RU" sz="3200" b="1" i="1" dirty="0" smtClean="0">
                <a:solidFill>
                  <a:schemeClr val="accent1"/>
                </a:solidFill>
                <a:latin typeface="+mj-lt"/>
                <a:ea typeface="+mj-ea"/>
                <a:cs typeface="+mj-cs"/>
              </a:rPr>
              <a:t>общей моторики</a:t>
            </a:r>
            <a:endParaRPr lang="ru-RU" sz="3200" b="1" i="1" dirty="0">
              <a:solidFill>
                <a:schemeClr val="accent1"/>
              </a:solidFill>
              <a:latin typeface="+mj-lt"/>
              <a:ea typeface="+mj-ea"/>
              <a:cs typeface="+mj-cs"/>
            </a:endParaRPr>
          </a:p>
        </p:txBody>
      </p:sp>
      <p:sp>
        <p:nvSpPr>
          <p:cNvPr id="4" name="Объект 3"/>
          <p:cNvSpPr txBox="1">
            <a:spLocks/>
          </p:cNvSpPr>
          <p:nvPr/>
        </p:nvSpPr>
        <p:spPr>
          <a:xfrm>
            <a:off x="3191774" y="1431236"/>
            <a:ext cx="5486400" cy="55353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dirty="0" smtClean="0"/>
              <a:t>Развитие пространственных представлений</a:t>
            </a:r>
          </a:p>
        </p:txBody>
      </p:sp>
      <p:sp>
        <p:nvSpPr>
          <p:cNvPr id="5" name="Прямоугольник 4"/>
          <p:cNvSpPr/>
          <p:nvPr/>
        </p:nvSpPr>
        <p:spPr>
          <a:xfrm>
            <a:off x="3536830" y="1994087"/>
            <a:ext cx="5037825" cy="4247317"/>
          </a:xfrm>
          <a:prstGeom prst="rect">
            <a:avLst/>
          </a:prstGeom>
        </p:spPr>
        <p:txBody>
          <a:bodyPr wrap="square">
            <a:spAutoFit/>
          </a:bodyPr>
          <a:lstStyle/>
          <a:p>
            <a:r>
              <a:rPr lang="ru-RU" dirty="0"/>
              <a:t>При построении </a:t>
            </a:r>
            <a:r>
              <a:rPr lang="ru-RU" dirty="0" smtClean="0"/>
              <a:t>работы </a:t>
            </a:r>
            <a:r>
              <a:rPr lang="ru-RU" dirty="0"/>
              <a:t>по формированию пространственных представлений как базовые выделяются следующие направления</a:t>
            </a:r>
            <a:r>
              <a:rPr lang="ru-RU" dirty="0" smtClean="0"/>
              <a:t>:</a:t>
            </a:r>
          </a:p>
          <a:p>
            <a:endParaRPr lang="ru-RU" dirty="0"/>
          </a:p>
          <a:p>
            <a:pPr>
              <a:buFont typeface="Arial" panose="020B0604020202020204" pitchFamily="34" charset="0"/>
              <a:buChar char="•"/>
            </a:pPr>
            <a:r>
              <a:rPr lang="ru-RU" dirty="0"/>
              <a:t>обучение ориентировке в схеме собственного тела</a:t>
            </a:r>
            <a:r>
              <a:rPr lang="ru-RU" dirty="0" smtClean="0"/>
              <a:t>;</a:t>
            </a:r>
          </a:p>
          <a:p>
            <a:endParaRPr lang="ru-RU" dirty="0"/>
          </a:p>
          <a:p>
            <a:pPr>
              <a:buFont typeface="Arial" panose="020B0604020202020204" pitchFamily="34" charset="0"/>
              <a:buChar char="•"/>
            </a:pPr>
            <a:r>
              <a:rPr lang="ru-RU" dirty="0"/>
              <a:t>обучение ориентировке в окружающем пространстве;</a:t>
            </a:r>
          </a:p>
          <a:p>
            <a:pPr>
              <a:buFont typeface="Arial" panose="020B0604020202020204" pitchFamily="34" charset="0"/>
              <a:buChar char="•"/>
            </a:pPr>
            <a:endParaRPr lang="ru-RU" dirty="0" smtClean="0"/>
          </a:p>
          <a:p>
            <a:pPr>
              <a:buFont typeface="Arial" panose="020B0604020202020204" pitchFamily="34" charset="0"/>
              <a:buChar char="•"/>
            </a:pPr>
            <a:r>
              <a:rPr lang="ru-RU" dirty="0" smtClean="0"/>
              <a:t>обучение </a:t>
            </a:r>
            <a:r>
              <a:rPr lang="ru-RU" dirty="0"/>
              <a:t>восприятию пространственных отношений между предметами;</a:t>
            </a:r>
          </a:p>
          <a:p>
            <a:pPr>
              <a:buFont typeface="Arial" panose="020B0604020202020204" pitchFamily="34" charset="0"/>
              <a:buChar char="•"/>
            </a:pPr>
            <a:endParaRPr lang="ru-RU" dirty="0" smtClean="0"/>
          </a:p>
          <a:p>
            <a:pPr>
              <a:buFont typeface="Arial" panose="020B0604020202020204" pitchFamily="34" charset="0"/>
              <a:buChar char="•"/>
            </a:pPr>
            <a:r>
              <a:rPr lang="ru-RU" dirty="0" smtClean="0"/>
              <a:t>обучение </a:t>
            </a:r>
            <a:r>
              <a:rPr lang="ru-RU" dirty="0"/>
              <a:t>ориентировке на плоскости.</a:t>
            </a: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t="14385" b="14618"/>
          <a:stretch/>
        </p:blipFill>
        <p:spPr>
          <a:xfrm rot="5400000">
            <a:off x="-781570" y="2579303"/>
            <a:ext cx="5151727" cy="2794958"/>
          </a:xfrm>
          <a:prstGeom prst="rect">
            <a:avLst/>
          </a:prstGeom>
        </p:spPr>
      </p:pic>
      <p:pic>
        <p:nvPicPr>
          <p:cNvPr id="3" name="Рисунок 2"/>
          <p:cNvPicPr>
            <a:picLocks noChangeAspect="1"/>
          </p:cNvPicPr>
          <p:nvPr/>
        </p:nvPicPr>
        <p:blipFill>
          <a:blip r:embed="rId3"/>
          <a:stretch>
            <a:fillRect/>
          </a:stretch>
        </p:blipFill>
        <p:spPr>
          <a:xfrm>
            <a:off x="8919712" y="1431236"/>
            <a:ext cx="2904310" cy="5137742"/>
          </a:xfrm>
          <a:prstGeom prst="rect">
            <a:avLst/>
          </a:prstGeom>
        </p:spPr>
      </p:pic>
    </p:spTree>
    <p:extLst>
      <p:ext uri="{BB962C8B-B14F-4D97-AF65-F5344CB8AC3E}">
        <p14:creationId xmlns:p14="http://schemas.microsoft.com/office/powerpoint/2010/main" val="2535755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838" y="267744"/>
            <a:ext cx="8609162" cy="1077218"/>
          </a:xfrm>
          <a:prstGeom prst="rect">
            <a:avLst/>
          </a:prstGeom>
        </p:spPr>
        <p:txBody>
          <a:bodyPr wrap="square">
            <a:spAutoFit/>
          </a:bodyPr>
          <a:lstStyle/>
          <a:p>
            <a:r>
              <a:rPr lang="ru-RU" sz="3200" b="1" i="1" dirty="0">
                <a:solidFill>
                  <a:schemeClr val="accent1"/>
                </a:solidFill>
                <a:latin typeface="+mj-lt"/>
                <a:ea typeface="+mj-ea"/>
                <a:cs typeface="+mj-cs"/>
              </a:rPr>
              <a:t>Использование приемов </a:t>
            </a:r>
            <a:r>
              <a:rPr lang="ru-RU" sz="3200" b="1" i="1" dirty="0" err="1">
                <a:solidFill>
                  <a:schemeClr val="accent1"/>
                </a:solidFill>
                <a:latin typeface="+mj-lt"/>
                <a:ea typeface="+mj-ea"/>
                <a:cs typeface="+mj-cs"/>
              </a:rPr>
              <a:t>нейрокоррекции</a:t>
            </a:r>
            <a:r>
              <a:rPr lang="ru-RU" sz="3200" b="1" i="1" dirty="0">
                <a:solidFill>
                  <a:schemeClr val="accent1"/>
                </a:solidFill>
                <a:latin typeface="+mj-lt"/>
                <a:ea typeface="+mj-ea"/>
                <a:cs typeface="+mj-cs"/>
              </a:rPr>
              <a:t> в развитии </a:t>
            </a:r>
            <a:r>
              <a:rPr lang="ru-RU" sz="3200" b="1" i="1" dirty="0" smtClean="0">
                <a:solidFill>
                  <a:schemeClr val="accent1"/>
                </a:solidFill>
                <a:latin typeface="+mj-lt"/>
                <a:ea typeface="+mj-ea"/>
                <a:cs typeface="+mj-cs"/>
              </a:rPr>
              <a:t>общей моторики</a:t>
            </a:r>
            <a:endParaRPr lang="ru-RU" sz="3200" b="1" i="1" dirty="0">
              <a:solidFill>
                <a:schemeClr val="accent1"/>
              </a:solidFill>
              <a:latin typeface="+mj-lt"/>
              <a:ea typeface="+mj-ea"/>
              <a:cs typeface="+mj-cs"/>
            </a:endParaRPr>
          </a:p>
        </p:txBody>
      </p:sp>
      <p:sp>
        <p:nvSpPr>
          <p:cNvPr id="5" name="Объект 3"/>
          <p:cNvSpPr txBox="1">
            <a:spLocks/>
          </p:cNvSpPr>
          <p:nvPr/>
        </p:nvSpPr>
        <p:spPr>
          <a:xfrm>
            <a:off x="534838" y="1344962"/>
            <a:ext cx="8209463" cy="3975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dirty="0" smtClean="0"/>
              <a:t>Мозжечковая стимуляция (видео удалено)</a:t>
            </a:r>
          </a:p>
        </p:txBody>
      </p:sp>
    </p:spTree>
    <p:extLst>
      <p:ext uri="{BB962C8B-B14F-4D97-AF65-F5344CB8AC3E}">
        <p14:creationId xmlns:p14="http://schemas.microsoft.com/office/powerpoint/2010/main" val="257379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838" y="267744"/>
            <a:ext cx="8609162" cy="1077218"/>
          </a:xfrm>
          <a:prstGeom prst="rect">
            <a:avLst/>
          </a:prstGeom>
        </p:spPr>
        <p:txBody>
          <a:bodyPr wrap="square">
            <a:spAutoFit/>
          </a:bodyPr>
          <a:lstStyle/>
          <a:p>
            <a:r>
              <a:rPr lang="ru-RU" sz="3200" b="1" i="1" dirty="0">
                <a:solidFill>
                  <a:schemeClr val="accent1"/>
                </a:solidFill>
                <a:latin typeface="+mj-lt"/>
                <a:ea typeface="+mj-ea"/>
                <a:cs typeface="+mj-cs"/>
              </a:rPr>
              <a:t>Использование приемов </a:t>
            </a:r>
            <a:r>
              <a:rPr lang="ru-RU" sz="3200" b="1" i="1" dirty="0" err="1">
                <a:solidFill>
                  <a:schemeClr val="accent1"/>
                </a:solidFill>
                <a:latin typeface="+mj-lt"/>
                <a:ea typeface="+mj-ea"/>
                <a:cs typeface="+mj-cs"/>
              </a:rPr>
              <a:t>нейрокоррекции</a:t>
            </a:r>
            <a:r>
              <a:rPr lang="ru-RU" sz="3200" b="1" i="1" dirty="0">
                <a:solidFill>
                  <a:schemeClr val="accent1"/>
                </a:solidFill>
                <a:latin typeface="+mj-lt"/>
                <a:ea typeface="+mj-ea"/>
                <a:cs typeface="+mj-cs"/>
              </a:rPr>
              <a:t> в развитии </a:t>
            </a:r>
            <a:r>
              <a:rPr lang="ru-RU" sz="3200" b="1" i="1" dirty="0" smtClean="0">
                <a:solidFill>
                  <a:schemeClr val="accent1"/>
                </a:solidFill>
                <a:latin typeface="+mj-lt"/>
                <a:ea typeface="+mj-ea"/>
                <a:cs typeface="+mj-cs"/>
              </a:rPr>
              <a:t>общей моторики</a:t>
            </a:r>
            <a:endParaRPr lang="ru-RU" sz="3200" b="1" i="1" dirty="0">
              <a:solidFill>
                <a:schemeClr val="accent1"/>
              </a:solidFill>
              <a:latin typeface="+mj-lt"/>
              <a:ea typeface="+mj-ea"/>
              <a:cs typeface="+mj-cs"/>
            </a:endParaRPr>
          </a:p>
        </p:txBody>
      </p:sp>
      <p:sp>
        <p:nvSpPr>
          <p:cNvPr id="5" name="Объект 3"/>
          <p:cNvSpPr txBox="1">
            <a:spLocks/>
          </p:cNvSpPr>
          <p:nvPr/>
        </p:nvSpPr>
        <p:spPr>
          <a:xfrm>
            <a:off x="534838" y="1344962"/>
            <a:ext cx="8209463" cy="69949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dirty="0" smtClean="0"/>
              <a:t>Формирование сенсомоторных (одновременных и реципрокных) </a:t>
            </a:r>
            <a:r>
              <a:rPr lang="ru-RU" dirty="0"/>
              <a:t>взаимодействий (видео удалено)</a:t>
            </a:r>
          </a:p>
          <a:p>
            <a:endParaRPr lang="ru-RU" dirty="0" smtClean="0"/>
          </a:p>
        </p:txBody>
      </p:sp>
    </p:spTree>
    <p:extLst>
      <p:ext uri="{BB962C8B-B14F-4D97-AF65-F5344CB8AC3E}">
        <p14:creationId xmlns:p14="http://schemas.microsoft.com/office/powerpoint/2010/main" val="358185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838" y="267744"/>
            <a:ext cx="8609162" cy="1077218"/>
          </a:xfrm>
          <a:prstGeom prst="rect">
            <a:avLst/>
          </a:prstGeom>
        </p:spPr>
        <p:txBody>
          <a:bodyPr wrap="square">
            <a:spAutoFit/>
          </a:bodyPr>
          <a:lstStyle/>
          <a:p>
            <a:r>
              <a:rPr lang="ru-RU" sz="3200" b="1" i="1" dirty="0">
                <a:solidFill>
                  <a:schemeClr val="accent1"/>
                </a:solidFill>
                <a:latin typeface="+mj-lt"/>
                <a:ea typeface="+mj-ea"/>
                <a:cs typeface="+mj-cs"/>
              </a:rPr>
              <a:t>Использование приемов </a:t>
            </a:r>
            <a:r>
              <a:rPr lang="ru-RU" sz="3200" b="1" i="1" dirty="0" err="1">
                <a:solidFill>
                  <a:schemeClr val="accent1"/>
                </a:solidFill>
                <a:latin typeface="+mj-lt"/>
                <a:ea typeface="+mj-ea"/>
                <a:cs typeface="+mj-cs"/>
              </a:rPr>
              <a:t>нейрокоррекции</a:t>
            </a:r>
            <a:r>
              <a:rPr lang="ru-RU" sz="3200" b="1" i="1" dirty="0">
                <a:solidFill>
                  <a:schemeClr val="accent1"/>
                </a:solidFill>
                <a:latin typeface="+mj-lt"/>
                <a:ea typeface="+mj-ea"/>
                <a:cs typeface="+mj-cs"/>
              </a:rPr>
              <a:t> в развитии </a:t>
            </a:r>
            <a:r>
              <a:rPr lang="ru-RU" sz="3200" b="1" i="1" dirty="0" smtClean="0">
                <a:solidFill>
                  <a:schemeClr val="accent1"/>
                </a:solidFill>
                <a:latin typeface="+mj-lt"/>
                <a:ea typeface="+mj-ea"/>
                <a:cs typeface="+mj-cs"/>
              </a:rPr>
              <a:t>общей моторики</a:t>
            </a:r>
            <a:endParaRPr lang="ru-RU" sz="3200" b="1" i="1" dirty="0">
              <a:solidFill>
                <a:schemeClr val="accent1"/>
              </a:solidFill>
              <a:latin typeface="+mj-lt"/>
              <a:ea typeface="+mj-ea"/>
              <a:cs typeface="+mj-cs"/>
            </a:endParaRPr>
          </a:p>
        </p:txBody>
      </p:sp>
      <p:sp>
        <p:nvSpPr>
          <p:cNvPr id="5" name="Объект 3"/>
          <p:cNvSpPr txBox="1">
            <a:spLocks/>
          </p:cNvSpPr>
          <p:nvPr/>
        </p:nvSpPr>
        <p:spPr>
          <a:xfrm>
            <a:off x="534838" y="1344962"/>
            <a:ext cx="8209463" cy="3975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dirty="0" smtClean="0"/>
              <a:t>Межполушарное </a:t>
            </a:r>
            <a:r>
              <a:rPr lang="ru-RU" dirty="0"/>
              <a:t>взаимодействие (видео удалено</a:t>
            </a:r>
            <a:r>
              <a:rPr lang="ru-RU" dirty="0" smtClean="0"/>
              <a:t>)</a:t>
            </a:r>
            <a:endParaRPr lang="ru-RU" dirty="0"/>
          </a:p>
        </p:txBody>
      </p:sp>
    </p:spTree>
    <p:extLst>
      <p:ext uri="{BB962C8B-B14F-4D97-AF65-F5344CB8AC3E}">
        <p14:creationId xmlns:p14="http://schemas.microsoft.com/office/powerpoint/2010/main" val="165530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36650"/>
            <a:ext cx="8596668" cy="1320800"/>
          </a:xfrm>
        </p:spPr>
        <p:txBody>
          <a:bodyPr>
            <a:normAutofit fontScale="90000"/>
          </a:bodyPr>
          <a:lstStyle/>
          <a:p>
            <a:r>
              <a:rPr lang="ru-RU" b="1" i="1" dirty="0" smtClean="0"/>
              <a:t>Использование приемов </a:t>
            </a:r>
            <a:r>
              <a:rPr lang="ru-RU" b="1" i="1" dirty="0" err="1" smtClean="0"/>
              <a:t>нейрокоррекции</a:t>
            </a:r>
            <a:r>
              <a:rPr lang="ru-RU" b="1" i="1" dirty="0" smtClean="0"/>
              <a:t> в развитии мелкой моторики</a:t>
            </a:r>
            <a:endParaRPr lang="ru-RU" dirty="0"/>
          </a:p>
        </p:txBody>
      </p:sp>
      <p:sp>
        <p:nvSpPr>
          <p:cNvPr id="3" name="Объект 2"/>
          <p:cNvSpPr>
            <a:spLocks noGrp="1"/>
          </p:cNvSpPr>
          <p:nvPr>
            <p:ph idx="1"/>
          </p:nvPr>
        </p:nvSpPr>
        <p:spPr>
          <a:xfrm>
            <a:off x="362024" y="1249570"/>
            <a:ext cx="8596668" cy="694754"/>
          </a:xfrm>
        </p:spPr>
        <p:txBody>
          <a:bodyPr/>
          <a:lstStyle/>
          <a:p>
            <a:r>
              <a:rPr lang="ru-RU" dirty="0" smtClean="0"/>
              <a:t>Двойное </a:t>
            </a:r>
            <a:r>
              <a:rPr lang="ru-RU" dirty="0"/>
              <a:t>простое переключение (одновременное переключение между двумя позами для кистей правой и левой рук).</a:t>
            </a:r>
          </a:p>
          <a:p>
            <a:endParaRPr lang="ru-RU" dirty="0"/>
          </a:p>
        </p:txBody>
      </p:sp>
      <p:pic>
        <p:nvPicPr>
          <p:cNvPr id="4" name="Рисунок 3" descr="20210220_090441.jpg"/>
          <p:cNvPicPr/>
          <p:nvPr/>
        </p:nvPicPr>
        <p:blipFill>
          <a:blip r:embed="rId2" cstate="print"/>
          <a:srcRect/>
          <a:stretch>
            <a:fillRect/>
          </a:stretch>
        </p:blipFill>
        <p:spPr>
          <a:xfrm>
            <a:off x="788470" y="1944324"/>
            <a:ext cx="1599565" cy="1441450"/>
          </a:xfrm>
          <a:prstGeom prst="rect">
            <a:avLst/>
          </a:prstGeom>
        </p:spPr>
      </p:pic>
      <p:pic>
        <p:nvPicPr>
          <p:cNvPr id="5" name="Рисунок 4" descr="20210220_090355.jpg"/>
          <p:cNvPicPr/>
          <p:nvPr/>
        </p:nvPicPr>
        <p:blipFill>
          <a:blip r:embed="rId3" cstate="print"/>
          <a:stretch>
            <a:fillRect/>
          </a:stretch>
        </p:blipFill>
        <p:spPr>
          <a:xfrm rot="10800000">
            <a:off x="3009340" y="1944324"/>
            <a:ext cx="1919605" cy="1441450"/>
          </a:xfrm>
          <a:prstGeom prst="rect">
            <a:avLst/>
          </a:prstGeom>
        </p:spPr>
      </p:pic>
      <p:pic>
        <p:nvPicPr>
          <p:cNvPr id="6" name="Рисунок 5" descr="20210220_090407.jpg"/>
          <p:cNvPicPr/>
          <p:nvPr/>
        </p:nvPicPr>
        <p:blipFill>
          <a:blip r:embed="rId4" cstate="print"/>
          <a:stretch>
            <a:fillRect/>
          </a:stretch>
        </p:blipFill>
        <p:spPr>
          <a:xfrm rot="10800000">
            <a:off x="5338472" y="1944324"/>
            <a:ext cx="1919605" cy="1441450"/>
          </a:xfrm>
          <a:prstGeom prst="rect">
            <a:avLst/>
          </a:prstGeom>
        </p:spPr>
      </p:pic>
      <p:pic>
        <p:nvPicPr>
          <p:cNvPr id="2050" name="Рисунок 1" descr="20210220_0907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245" y="5141816"/>
            <a:ext cx="1917700" cy="14414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470" y="5141816"/>
            <a:ext cx="1599565" cy="1441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62025" y="3381454"/>
            <a:ext cx="556581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a:t>
            </a:r>
            <a:r>
              <a:rPr kumimoji="0" lang="ru-RU" altLang="ru-RU" sz="2000" b="1" i="0" u="sng"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логопункте</a:t>
            </a:r>
            <a:r>
              <a:rPr kumimoji="0" lang="ru-RU" altLang="ru-RU" sz="20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20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Работа по таблицам с </a:t>
            </a:r>
            <a:r>
              <a:rPr kumimoji="0" lang="ru-RU" altLang="ru-RU" sz="20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нейроупражнениями</a:t>
            </a: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Кинезиологические</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упражнения используются на этапах развития ручной моторики, автоматизации звука в слогах и словах</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20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1109932" y="4956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640978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602</TotalTime>
  <Words>630</Words>
  <Application>Microsoft Office PowerPoint</Application>
  <PresentationFormat>Широкоэкранный</PresentationFormat>
  <Paragraphs>61</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Times New Roman</vt:lpstr>
      <vt:lpstr>Trebuchet MS</vt:lpstr>
      <vt:lpstr>Wingdings 3</vt:lpstr>
      <vt:lpstr>Грань</vt:lpstr>
      <vt:lpstr>Использование приемов нейрокоррекции в логопедической работе</vt:lpstr>
      <vt:lpstr>Качественная продуктивная работа мозга выступает залогом отличной памяти, реакции, навыков быстрого переключения с одних видов деятельности на другие. Поэтому тренировать мозг рекомендуется с детского возраста.</vt:lpstr>
      <vt:lpstr>Развитие межполушарного взаимодействия является основой развития интеллекта.</vt:lpstr>
      <vt:lpstr>В структуре логопедического занятия можно использовать следующие кинезиоприемы:</vt:lpstr>
      <vt:lpstr>Презентация PowerPoint</vt:lpstr>
      <vt:lpstr>Презентация PowerPoint</vt:lpstr>
      <vt:lpstr>Презентация PowerPoint</vt:lpstr>
      <vt:lpstr>Презентация PowerPoint</vt:lpstr>
      <vt:lpstr>Использование приемов нейрокоррекции в развитии мелкой моторики</vt:lpstr>
      <vt:lpstr>Презентация PowerPoint</vt:lpstr>
      <vt:lpstr>Презентация PowerPoint</vt:lpstr>
      <vt:lpstr>Использование приемов нейрокоррекции в развитии мелкой моторики</vt:lpstr>
      <vt:lpstr>Использование приемов нейрокоррекции в развитии мелкой моторики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приемов нейрокоррекции в логопедической работе</dc:title>
  <dc:creator>Педагог-психолог</dc:creator>
  <cp:lastModifiedBy>Педагог-психолог</cp:lastModifiedBy>
  <cp:revision>27</cp:revision>
  <dcterms:created xsi:type="dcterms:W3CDTF">2022-03-09T06:59:36Z</dcterms:created>
  <dcterms:modified xsi:type="dcterms:W3CDTF">2024-09-04T06:57:42Z</dcterms:modified>
</cp:coreProperties>
</file>