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33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9D8CD-EEA6-4A52-AEF5-198D57B1EAB8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9C622-71BD-4768-A653-720DF485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2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9C622-71BD-4768-A653-720DF485E63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56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7DA2-A8A4-4322-8EC1-D5459FAC013F}" type="datetime1">
              <a:rPr lang="ru-RU" smtClean="0"/>
              <a:t>09.02.2021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D9E3-9B56-4FD7-8D23-483D83C7A0A8}" type="datetime1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591E-4D91-4BA0-B152-1E5421D56EF5}" type="datetime1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1EA7-46AC-439B-A353-AB1B168AE197}" type="datetime1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594F2-4C83-4D8D-995B-FE51EE21FD47}" type="datetime1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77ED-85EF-490C-ABC7-C4910F089E3E}" type="datetime1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954C5-936A-4451-B505-2812FF3DF2E1}" type="datetime1">
              <a:rPr lang="ru-RU" smtClean="0"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3C41-1B62-4EF7-8591-7BB21F6CB1B6}" type="datetime1">
              <a:rPr lang="ru-RU" smtClean="0"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FF2-56DC-4A0F-9AA8-ECB2BD165615}" type="datetime1">
              <a:rPr lang="ru-RU" smtClean="0"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D204-E9F6-4729-9487-36C0AB132B3E}" type="datetime1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2829B-0E3E-40E9-9164-994720D21646}" type="datetime1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C62635-807F-4ED5-A185-4F362C790AC4}" type="datetime1">
              <a:rPr lang="ru-RU" smtClean="0"/>
              <a:t>09.02.2021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B0A59D-94BB-4687-AD0A-580D181D0CE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jpe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0" y="1772816"/>
            <a:ext cx="8964488" cy="309634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  <a:t>«СОДЕРЖАНИЕ ОБРАЗОВАТЕЛЬНОЙ ДЕЯТЕЛЬНОСТИ </a:t>
            </a:r>
            <a:b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</a:br>
            <a: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  <a:t>ПО ФОРМИРОВАНИЮ </a:t>
            </a:r>
            <a:b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</a:br>
            <a: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  <a:t>ГРАММАТИЧЕСКИ ПРАВИЛЬНОЙ </a:t>
            </a:r>
            <a:b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</a:br>
            <a: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  <a:t>РЕЧИ ДЕТЕЙ </a:t>
            </a:r>
            <a:b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</a:br>
            <a:r>
              <a:rPr lang="ru-RU" sz="3600" dirty="0" smtClean="0">
                <a:ln w="635">
                  <a:noFill/>
                </a:ln>
                <a:solidFill>
                  <a:srgbClr val="6A3306"/>
                </a:solidFill>
                <a:latin typeface="+mn-lt"/>
              </a:rPr>
              <a:t>ДОШКОЛЬНОГО ВОЗРАСТА»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115616" y="5157192"/>
            <a:ext cx="7854696" cy="1296144"/>
          </a:xfrm>
        </p:spPr>
        <p:txBody>
          <a:bodyPr>
            <a:normAutofit fontScale="92500" lnSpcReduction="10000"/>
          </a:bodyPr>
          <a:lstStyle/>
          <a:p>
            <a:r>
              <a:rPr lang="ru-RU" spc="-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Подготовила учитель-логопед</a:t>
            </a:r>
          </a:p>
          <a:p>
            <a:r>
              <a:rPr lang="ru-RU" spc="-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Татьяна Владимировна Воробьева,</a:t>
            </a:r>
          </a:p>
          <a:p>
            <a:r>
              <a:rPr lang="ru-RU" spc="-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МАДОУ №25 «Солнышко»</a:t>
            </a:r>
            <a:endParaRPr lang="ru-RU" spc="-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J0212957бе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5157192"/>
            <a:ext cx="222885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ЦЫПЛЕНОК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 bwMode="auto">
          <a:xfrm>
            <a:off x="323528" y="5157192"/>
            <a:ext cx="15621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4indukk"/>
          <p:cNvPicPr>
            <a:picLocks noChangeAspect="1" noChangeArrowheads="1"/>
          </p:cNvPicPr>
          <p:nvPr/>
        </p:nvPicPr>
        <p:blipFill>
          <a:blip r:embed="rId4" cstate="print">
            <a:lum bright="2000" contrast="-4000"/>
          </a:blip>
          <a:srcRect/>
          <a:stretch>
            <a:fillRect/>
          </a:stretch>
        </p:blipFill>
        <p:spPr bwMode="auto">
          <a:xfrm>
            <a:off x="539552" y="2708920"/>
            <a:ext cx="1708150" cy="135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+mn-lt"/>
              </a:rPr>
              <a:t>Дидактические игры</a:t>
            </a:r>
            <a:endParaRPr lang="ru-RU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buFontTx/>
              <a:buNone/>
            </a:pPr>
            <a:r>
              <a:rPr lang="ru-RU" sz="2800" dirty="0" smtClean="0">
                <a:latin typeface="Constantia" pitchFamily="18" charset="0"/>
              </a:rPr>
              <a:t> Игра 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2800" dirty="0" smtClean="0">
                <a:latin typeface="Constantia" pitchFamily="18" charset="0"/>
              </a:rPr>
              <a:t>“Назови ласково”.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2000" dirty="0" smtClean="0">
                <a:latin typeface="Constantia" pitchFamily="18" charset="0"/>
              </a:rPr>
              <a:t>Например: индюк – индюшонок и т.д.</a:t>
            </a:r>
            <a:endParaRPr lang="ru-RU" sz="2000" dirty="0">
              <a:latin typeface="Constant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buFontTx/>
              <a:buNone/>
            </a:pPr>
            <a:r>
              <a:rPr lang="ru-RU" sz="2800" dirty="0" smtClean="0">
                <a:latin typeface="Constantia" pitchFamily="18" charset="0"/>
              </a:rPr>
              <a:t>Игра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2800" dirty="0" smtClean="0">
                <a:latin typeface="Constantia" pitchFamily="18" charset="0"/>
              </a:rPr>
              <a:t>“Чего не хватает”.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2000" dirty="0" smtClean="0">
                <a:latin typeface="Constantia" pitchFamily="18" charset="0"/>
              </a:rPr>
              <a:t>Предложите ребенку внимательно посмотреть на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2000" dirty="0" smtClean="0">
                <a:latin typeface="Constantia" pitchFamily="18" charset="0"/>
              </a:rPr>
              <a:t>картинки и спросить без чего гусь, машина, часы.</a:t>
            </a:r>
          </a:p>
        </p:txBody>
      </p:sp>
      <p:pic>
        <p:nvPicPr>
          <p:cNvPr id="6" name="Picture 5" descr="ljagushk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2708920"/>
            <a:ext cx="12573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ЗАЯЦ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47664" y="4005064"/>
            <a:ext cx="15716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КОШКА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800" y="4509120"/>
            <a:ext cx="14859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gus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20272" y="3501008"/>
            <a:ext cx="1238250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часики"/>
          <p:cNvPicPr>
            <a:picLocks noChangeAspect="1" noChangeArrowheads="1"/>
          </p:cNvPicPr>
          <p:nvPr/>
        </p:nvPicPr>
        <p:blipFill>
          <a:blip r:embed="rId9" cstate="print"/>
          <a:srcRect l="12917" r="14761" b="5205"/>
          <a:stretch>
            <a:fillRect/>
          </a:stretch>
        </p:blipFill>
        <p:spPr bwMode="auto">
          <a:xfrm>
            <a:off x="4788024" y="3627090"/>
            <a:ext cx="1412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+mn-lt"/>
              </a:rPr>
              <a:t>Дидактические игры</a:t>
            </a:r>
            <a:endParaRPr lang="ru-RU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8075240" cy="511256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Игра 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2800" dirty="0" smtClean="0"/>
              <a:t>“</a:t>
            </a:r>
            <a:r>
              <a:rPr lang="ru-RU" sz="2800" dirty="0" smtClean="0"/>
              <a:t>Угостим  животных</a:t>
            </a:r>
            <a:r>
              <a:rPr lang="en-US" sz="2800" dirty="0" smtClean="0"/>
              <a:t>”</a:t>
            </a:r>
            <a:r>
              <a:rPr lang="ru-RU" sz="2800" dirty="0" smtClean="0"/>
              <a:t>.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2000" dirty="0" smtClean="0"/>
              <a:t>Предложите ребенку накормить животных и тем самым вспомните, кто, чем питается. Рассмотрите внимательно картинки и  определите где, чья пища.</a:t>
            </a:r>
            <a:endParaRPr lang="ru-RU" sz="2000" dirty="0"/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212976"/>
            <a:ext cx="65563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 descr="gusen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068960"/>
            <a:ext cx="93662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0" descr="РЫБ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5805264"/>
            <a:ext cx="10556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КУЗНЕЧИК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4509120"/>
            <a:ext cx="973137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 descr="ljagushk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5733256"/>
            <a:ext cx="7651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8" descr="obez"/>
          <p:cNvPicPr>
            <a:picLocks noChangeAspect="1" noChangeArrowheads="1"/>
          </p:cNvPicPr>
          <p:nvPr/>
        </p:nvPicPr>
        <p:blipFill>
          <a:blip r:embed="rId7" cstate="print">
            <a:lum bright="8000"/>
          </a:blip>
          <a:srcRect/>
          <a:stretch>
            <a:fillRect/>
          </a:stretch>
        </p:blipFill>
        <p:spPr bwMode="auto">
          <a:xfrm>
            <a:off x="611560" y="5805264"/>
            <a:ext cx="809625" cy="935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9" descr="БАНАНЫ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6296" y="3356992"/>
            <a:ext cx="10414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1" descr="БЕЛ_МЕДВЕДЬ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39752" y="3356992"/>
            <a:ext cx="841375" cy="926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2" descr="МЯСО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4437112"/>
            <a:ext cx="731838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3" descr="ЛЕВ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3568" y="4509120"/>
            <a:ext cx="731838" cy="108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4" descr="СОВА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483768" y="4437112"/>
            <a:ext cx="4921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5" descr="МЫШОНОК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652120" y="5589240"/>
            <a:ext cx="804862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+mn-lt"/>
              </a:rPr>
              <a:t>Словесные упражнения</a:t>
            </a:r>
            <a:endParaRPr lang="ru-RU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11256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Игра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«Приготовим сок».</a:t>
            </a:r>
          </a:p>
          <a:p>
            <a:pPr indent="228600" eaLnBrk="0" hangingPunct="0">
              <a:tabLst>
                <a:tab pos="342900" algn="l"/>
              </a:tabLst>
            </a:pPr>
            <a:r>
              <a:rPr kumimoji="1" lang="ru-RU" sz="2000" i="1" dirty="0" smtClean="0">
                <a:cs typeface="Times New Roman" pitchFamily="18" charset="0"/>
              </a:rPr>
              <a:t> </a:t>
            </a:r>
            <a:r>
              <a:rPr kumimoji="1" lang="ru-RU" sz="2000" dirty="0" smtClean="0">
                <a:cs typeface="Times New Roman" pitchFamily="18" charset="0"/>
              </a:rPr>
              <a:t>«Из яблок сок … (яблочный);</a:t>
            </a:r>
          </a:p>
          <a:p>
            <a:pPr indent="228600" eaLnBrk="0" hangingPunct="0"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 из груш … (грушевый); </a:t>
            </a:r>
          </a:p>
          <a:p>
            <a:pPr indent="228600" eaLnBrk="0" hangingPunct="0"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из слив … (сливовый); </a:t>
            </a:r>
          </a:p>
          <a:p>
            <a:pPr indent="228600" eaLnBrk="0" hangingPunct="0"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из вишни … (вишневый); </a:t>
            </a:r>
          </a:p>
          <a:p>
            <a:pPr indent="228600" eaLnBrk="0" hangingPunct="0"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из моркови, лимона, апельсина и т.п. Справились? </a:t>
            </a:r>
          </a:p>
          <a:p>
            <a:pPr indent="228600" eaLnBrk="0" hangingPunct="0"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А теперь наоборот: апельсиновый сок из чего? И  т.д. </a:t>
            </a:r>
            <a:endParaRPr kumimoji="1"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18457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>
                <a:latin typeface="Constantia" pitchFamily="18" charset="0"/>
              </a:rPr>
              <a:t>Игра 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>
                <a:latin typeface="Constantia" pitchFamily="18" charset="0"/>
              </a:rPr>
              <a:t>«Волшебные очки».  </a:t>
            </a:r>
            <a:endParaRPr kumimoji="1" lang="ru-RU" sz="2000" dirty="0" smtClean="0">
              <a:cs typeface="Times New Roman" pitchFamily="18" charset="0"/>
            </a:endParaRPr>
          </a:p>
          <a:p>
            <a:pPr indent="230400" algn="just" eaLnBrk="0" hangingPunct="0"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«Представьте, что  у нас есть волшебные очки. Когда их надеваешь, то все становится красным (зеленым, синим и т.п.). </a:t>
            </a:r>
          </a:p>
          <a:p>
            <a:pPr indent="230400" algn="just" eaLnBrk="0" hangingPunct="0">
              <a:buNone/>
              <a:tabLst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Посмотри вокруг в волшебные очки, какого цвета все стало, скажи: красные сапоги, красный мяч, красный дом, красный нос, красный забор»</a:t>
            </a:r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+mn-lt"/>
              </a:rPr>
              <a:t>Словесные упражнения</a:t>
            </a:r>
            <a:endParaRPr lang="ru-RU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11256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Игра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«Доскажи словечко».</a:t>
            </a:r>
          </a:p>
          <a:p>
            <a:pPr indent="0" eaLnBrk="0" hangingPunct="0">
              <a:tabLst>
                <a:tab pos="9144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    Вы начинаете фразу, а ребенок заканчивает её. </a:t>
            </a:r>
          </a:p>
          <a:p>
            <a:pPr indent="0" eaLnBrk="0" hangingPunct="0">
              <a:buNone/>
              <a:tabLst>
                <a:tab pos="9144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Например: </a:t>
            </a:r>
          </a:p>
          <a:p>
            <a:pPr indent="0" eaLnBrk="0" hangingPunct="0">
              <a:buNone/>
              <a:tabLst>
                <a:tab pos="9144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ворона каркает, а воробей … (чирикает);</a:t>
            </a:r>
          </a:p>
          <a:p>
            <a:pPr indent="0" eaLnBrk="0" hangingPunct="0">
              <a:buNone/>
              <a:tabLst>
                <a:tab pos="9144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сова  летает,  а заяц … (прыгает, бегает);</a:t>
            </a:r>
          </a:p>
          <a:p>
            <a:pPr indent="0" eaLnBrk="0" hangingPunct="0">
              <a:buNone/>
              <a:tabLst>
                <a:tab pos="9144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у коровы теленок, а у лошади … (жеребенок) и т.п.</a:t>
            </a:r>
            <a:endParaRPr kumimoji="1" lang="ru-RU" sz="2000" dirty="0"/>
          </a:p>
        </p:txBody>
      </p:sp>
      <p:sp>
        <p:nvSpPr>
          <p:cNvPr id="6" name="Содержимое 2"/>
          <p:cNvSpPr>
            <a:spLocks noGrp="1"/>
          </p:cNvSpPr>
          <p:nvPr>
            <p:ph sz="half" idx="1"/>
          </p:nvPr>
        </p:nvSpPr>
        <p:spPr>
          <a:xfrm>
            <a:off x="4644008" y="1412776"/>
            <a:ext cx="4038600" cy="511256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Игра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«Подбери слово»</a:t>
            </a:r>
          </a:p>
          <a:p>
            <a:pPr indent="114300" algn="just" eaLnBrk="0" hangingPunct="0">
              <a:tabLst>
                <a:tab pos="4572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    Шить ... платье, штопать ... носки, завязывать ... шнурки, вязать ...шарф, мычит … корова, ржет … лошадь, </a:t>
            </a:r>
          </a:p>
          <a:p>
            <a:pPr indent="114300" algn="just" eaLnBrk="0" hangingPunct="0">
              <a:tabLst>
                <a:tab pos="4572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 Удочка нужна … рыбаку, указка нужна … учителю, кисточка нужна ... художнику, швейная машина - … швее, весы - … продавцу, ружье - … охотнику.</a:t>
            </a:r>
            <a:endParaRPr kumimoji="1" lang="ru-RU" sz="2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9776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+mn-lt"/>
              </a:rPr>
              <a:t>Словесные упражнения</a:t>
            </a:r>
            <a:endParaRPr lang="ru-RU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11256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Игра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«Упрямые слова». </a:t>
            </a:r>
          </a:p>
          <a:p>
            <a:pPr indent="114300" algn="just" eaLnBrk="0" hangingPunct="0">
              <a:tabLst>
                <a:tab pos="457200" algn="l"/>
              </a:tabLst>
            </a:pPr>
            <a:r>
              <a:rPr kumimoji="1" lang="ru-RU" sz="2000" dirty="0" smtClean="0">
                <a:solidFill>
                  <a:srgbClr val="993300"/>
                </a:solidFill>
                <a:cs typeface="Times New Roman" pitchFamily="18" charset="0"/>
              </a:rPr>
              <a:t>   </a:t>
            </a:r>
            <a:r>
              <a:rPr kumimoji="1" lang="ru-RU" sz="2000" dirty="0" smtClean="0">
                <a:cs typeface="Times New Roman" pitchFamily="18" charset="0"/>
              </a:rPr>
              <a:t>Расскажите ребенку, что есть на свете упрямые» слова, которые никогда не изменяются (кофе, платье, какао, кино, пианино, метро). </a:t>
            </a:r>
          </a:p>
          <a:p>
            <a:pPr indent="114300" algn="just" eaLnBrk="0" hangingPunct="0">
              <a:tabLst>
                <a:tab pos="4572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«Я надеваю пальто. На вешалке висит  пальто. Я гуляю в пальто.  Сегодня тепло, и все надели пальто и  т. п.».  </a:t>
            </a:r>
          </a:p>
          <a:p>
            <a:pPr indent="114300" algn="just" eaLnBrk="0" hangingPunct="0">
              <a:tabLst>
                <a:tab pos="4572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Задавайте вопросы ребенку и следите, чтобы он не изменял слова в предложениях-ответах.</a:t>
            </a:r>
            <a:endParaRPr kumimoji="1" lang="ru-RU" sz="2000" dirty="0"/>
          </a:p>
        </p:txBody>
      </p:sp>
      <p:sp>
        <p:nvSpPr>
          <p:cNvPr id="6" name="Содержимое 2"/>
          <p:cNvSpPr>
            <a:spLocks noGrp="1"/>
          </p:cNvSpPr>
          <p:nvPr>
            <p:ph sz="half" idx="1"/>
          </p:nvPr>
        </p:nvSpPr>
        <p:spPr>
          <a:xfrm>
            <a:off x="4644008" y="1412776"/>
            <a:ext cx="4038600" cy="511256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Игра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ru-RU" sz="2800" dirty="0" smtClean="0"/>
              <a:t>«Что ночью пропало, а утром видно встало?»</a:t>
            </a:r>
          </a:p>
          <a:p>
            <a:pPr eaLnBrk="0" hangingPunct="0">
              <a:tabLst>
                <a:tab pos="228600" algn="l"/>
                <a:tab pos="342900" algn="l"/>
              </a:tabLst>
            </a:pPr>
            <a:r>
              <a:rPr kumimoji="1" lang="ru-RU" sz="2000" dirty="0" smtClean="0">
                <a:cs typeface="Times New Roman" pitchFamily="18" charset="0"/>
              </a:rPr>
              <a:t>Детям  предлагается вспомнить, представить что можно видеть из окна утром и это «пропадает» ночью. </a:t>
            </a:r>
            <a:endParaRPr kumimoji="1" lang="ru-RU" sz="1050" dirty="0" smtClean="0"/>
          </a:p>
          <a:p>
            <a:pPr eaLnBrk="0" hangingPunct="0">
              <a:tabLst>
                <a:tab pos="228600" algn="l"/>
                <a:tab pos="342900" algn="l"/>
              </a:tabLst>
            </a:pPr>
            <a:r>
              <a:rPr kumimoji="1" lang="ru-RU" sz="2000" i="1" dirty="0" smtClean="0">
                <a:cs typeface="Times New Roman" pitchFamily="18" charset="0"/>
              </a:rPr>
              <a:t>Утром видно…(деревья), ночью не видно …(деревьев).</a:t>
            </a:r>
            <a:endParaRPr kumimoji="1" lang="ru-RU" sz="1050" dirty="0" smtClean="0"/>
          </a:p>
          <a:p>
            <a:pPr eaLnBrk="0" hangingPunct="0">
              <a:tabLst>
                <a:tab pos="228600" algn="l"/>
                <a:tab pos="342900" algn="l"/>
              </a:tabLst>
            </a:pPr>
            <a:r>
              <a:rPr kumimoji="1" lang="ru-RU" sz="2000" i="1" dirty="0" smtClean="0">
                <a:cs typeface="Times New Roman" pitchFamily="18" charset="0"/>
              </a:rPr>
              <a:t>Утром видно …(листья), ночью не видно…(листья).</a:t>
            </a:r>
            <a:endParaRPr kumimoji="1" lang="ru-RU" sz="1050" dirty="0" smtClean="0"/>
          </a:p>
          <a:p>
            <a:pPr eaLnBrk="0" hangingPunct="0">
              <a:tabLst>
                <a:tab pos="228600" algn="l"/>
                <a:tab pos="342900" algn="l"/>
              </a:tabLst>
            </a:pPr>
            <a:r>
              <a:rPr kumimoji="1" lang="ru-RU" sz="2000" i="1" dirty="0" smtClean="0">
                <a:cs typeface="Times New Roman" pitchFamily="18" charset="0"/>
              </a:rPr>
              <a:t>Утром видно … (ветви), ночью не видно … (ветвей).</a:t>
            </a:r>
            <a:endParaRPr kumimoji="1" lang="ru-RU" sz="1050" dirty="0" smtClean="0"/>
          </a:p>
          <a:p>
            <a:pPr eaLnBrk="0" hangingPunct="0">
              <a:tabLst>
                <a:tab pos="228600" algn="l"/>
                <a:tab pos="342900" algn="l"/>
              </a:tabLst>
            </a:pPr>
            <a:r>
              <a:rPr kumimoji="1" lang="ru-RU" sz="2000" i="1" dirty="0" smtClean="0">
                <a:cs typeface="Times New Roman" pitchFamily="18" charset="0"/>
              </a:rPr>
              <a:t>Утром видно … (машины), ночью не видно … (машин).</a:t>
            </a:r>
            <a:endParaRPr kumimoji="1"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634496"/>
            <a:ext cx="7772400" cy="1362456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b="1" dirty="0" smtClean="0">
                <a:latin typeface="+mn-lt"/>
              </a:rPr>
              <a:t>Задачи формирования грамматически правильной речи детей дошкольного возраста: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>
            <a:noAutofit/>
          </a:bodyPr>
          <a:lstStyle/>
          <a:p>
            <a:r>
              <a:rPr lang="ru-RU" sz="1800" dirty="0" smtClean="0"/>
              <a:t>1. Обогащение речи дошкольника грамматическими средствами (морфологическими, словообразовательными, синтаксическими) на основе активной ориентировочной деятельности в окружающем мире и звучащей речи.</a:t>
            </a:r>
          </a:p>
          <a:p>
            <a:r>
              <a:rPr lang="ru-RU" sz="1800" dirty="0" smtClean="0"/>
              <a:t>2. Расширение сферы использования грамматических средств языка в различных формах речи (диалог, монолог) и речевого общения (эмоциональное, деловое, познавательное, личностное).</a:t>
            </a:r>
          </a:p>
          <a:p>
            <a:r>
              <a:rPr lang="ru-RU" sz="1800" dirty="0" smtClean="0"/>
              <a:t>3. Развитие у детей лингвистического отношения к слову, поисковой активности в сфере языка и речи на основе языковых игр.</a:t>
            </a:r>
          </a:p>
          <a:p>
            <a:r>
              <a:rPr lang="ru-RU" sz="1800" dirty="0" smtClean="0"/>
              <a:t>4. Исправление грамматических ошибок в устной речи детей.</a:t>
            </a:r>
          </a:p>
          <a:p>
            <a:r>
              <a:rPr lang="ru-RU" sz="1800" dirty="0" smtClean="0"/>
              <a:t>5. Совершенствование синтаксической стороны речи детей; ознакомление их с некоторыми общеупотребительными словосочетаниями; обучение составлению простых и сложных предложений.</a:t>
            </a:r>
          </a:p>
          <a:p>
            <a:r>
              <a:rPr lang="ru-RU" sz="1800" dirty="0" smtClean="0"/>
              <a:t>6. Предупреждение грамматических ошибок морфологического порядка – тренировка детей (начиная с 3 – 4 лет) в употреблении трудных морфологических категорий.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29591"/>
            <a:ext cx="8229600" cy="1143000"/>
          </a:xfrm>
        </p:spPr>
        <p:txBody>
          <a:bodyPr>
            <a:normAutofit fontScale="90000"/>
          </a:bodyPr>
          <a:lstStyle/>
          <a:p>
            <a:pPr marL="180000" algn="ctr">
              <a:spcBef>
                <a:spcPts val="0"/>
              </a:spcBef>
            </a:pPr>
            <a:r>
              <a:rPr lang="ru-RU" sz="3200" b="1" dirty="0" smtClean="0">
                <a:latin typeface="+mn-lt"/>
              </a:rPr>
              <a:t>Усвоение детьми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грамматического строя речи по возрастам.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1 младшая группа (2-3 года).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Учить детей по словесному указанию педагога находить предметы по цвету, размеру («Принеси красный кубик»), различать их местоположение («Поставь рядом»).</a:t>
            </a:r>
          </a:p>
          <a:p>
            <a:r>
              <a:rPr lang="ru-RU" dirty="0" smtClean="0"/>
              <a:t>Пользоваться существительными, обозначающими названия транспорта, растений, овощей, фруктов, домашних животных и их детенышей; глаголами, обозначающими некоторые трудовые действия; прилагательными, обозначающими величину, цвет, вкус предметов; наречиями (близко - далеко; низко - высоко; быстро - медленно; темно — светло; хорошо - плохо).</a:t>
            </a:r>
          </a:p>
          <a:p>
            <a:r>
              <a:rPr lang="ru-RU" dirty="0" smtClean="0"/>
              <a:t> Учить согласовывать существительные и местоимения с глаголами прошедшего времени, составлять фразы из 3-4 слов. Отвечать на вопросы воспитателя.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Продолжать учить детей согласовывать слова в роде, числе, падеже;</a:t>
            </a:r>
          </a:p>
          <a:p>
            <a:r>
              <a:rPr lang="ru-RU" dirty="0" smtClean="0"/>
              <a:t>Употреблять существительные с предлогами: в, на, под, за.</a:t>
            </a:r>
          </a:p>
          <a:p>
            <a:r>
              <a:rPr lang="ru-RU" dirty="0" smtClean="0"/>
              <a:t>Учить детей употреблять в речи и различать имена существительные в форме единственного и множественного числа. Форму множественного числа существительных в родительном падеже.</a:t>
            </a:r>
          </a:p>
          <a:p>
            <a:r>
              <a:rPr lang="ru-RU" dirty="0" smtClean="0"/>
              <a:t>Учить согласовывать глаголы во времени с существительными; понимать назначение предлогов; пользоваться разной интонацией; </a:t>
            </a:r>
          </a:p>
          <a:p>
            <a:r>
              <a:rPr lang="ru-RU" dirty="0" smtClean="0"/>
              <a:t>Составлять предложения с однородными членами.</a:t>
            </a:r>
          </a:p>
          <a:p>
            <a:r>
              <a:rPr lang="ru-RU" dirty="0" smtClean="0"/>
              <a:t>Отвечать полным предложением на вопросы, грамматически правильно оформляя свои высказывания.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74848" y="773832"/>
            <a:ext cx="8229600" cy="1143000"/>
          </a:xfrm>
        </p:spPr>
        <p:txBody>
          <a:bodyPr>
            <a:normAutofit fontScale="90000"/>
          </a:bodyPr>
          <a:lstStyle/>
          <a:p>
            <a:pPr marL="180000" algn="ctr">
              <a:spcBef>
                <a:spcPts val="0"/>
              </a:spcBef>
            </a:pPr>
            <a:r>
              <a:rPr lang="ru-RU" sz="3200" b="1" dirty="0" smtClean="0">
                <a:latin typeface="+mn-lt"/>
              </a:rPr>
              <a:t>Усвоение детьми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грамматического строя речи по возрастам.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2 младшая группа (3-4 года).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Продолжать учить детей правильно согласовывать слова в предложении.</a:t>
            </a:r>
          </a:p>
          <a:p>
            <a:r>
              <a:rPr lang="ru-RU" dirty="0" smtClean="0"/>
              <a:t>Совершенствовать умения: правильно использовать предлоги в речи; образовывать форму множественного числа существительных, употреблять их в именительном и родительном падежах.</a:t>
            </a:r>
          </a:p>
          <a:p>
            <a:r>
              <a:rPr lang="ru-RU" dirty="0" smtClean="0"/>
              <a:t>Упражнять, правильно использовать форму множественного числа родительного падежа существительных. </a:t>
            </a:r>
          </a:p>
          <a:p>
            <a:r>
              <a:rPr lang="ru-RU" dirty="0" smtClean="0"/>
              <a:t>Употреблять формы повелительного наклонения глаголов: хотеть, лежать, ехать, бежать. </a:t>
            </a:r>
          </a:p>
          <a:p>
            <a:r>
              <a:rPr lang="ru-RU" dirty="0" smtClean="0"/>
              <a:t>Учить детей использовать в речи простейшие виды сложносочиненных и сложноподчиненных предложений.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29600" cy="1143000"/>
          </a:xfrm>
        </p:spPr>
        <p:txBody>
          <a:bodyPr>
            <a:normAutofit fontScale="90000"/>
          </a:bodyPr>
          <a:lstStyle/>
          <a:p>
            <a:pPr marL="180000" algn="ctr">
              <a:spcBef>
                <a:spcPts val="0"/>
              </a:spcBef>
            </a:pPr>
            <a:r>
              <a:rPr lang="ru-RU" sz="3200" b="1" dirty="0" smtClean="0">
                <a:latin typeface="+mn-lt"/>
              </a:rPr>
              <a:t>Усвоение детьми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грамматического строя речи по возрастам.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Средняя группа (4-5 лет).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Совершенствовать умения детей согласовывать в предложении существительные с числительными (На столе лежат пять груш), существительные с прилагательными.</a:t>
            </a:r>
          </a:p>
          <a:p>
            <a:r>
              <a:rPr lang="ru-RU" dirty="0" smtClean="0"/>
              <a:t>Образовывать множественное число существительных.</a:t>
            </a:r>
          </a:p>
          <a:p>
            <a:r>
              <a:rPr lang="ru-RU" dirty="0" smtClean="0"/>
              <a:t>Формировать умение пользоваться несклоняемыми существительными (кофе, пальто, пианино, кино, какао).</a:t>
            </a:r>
          </a:p>
          <a:p>
            <a:r>
              <a:rPr lang="ru-RU" dirty="0" smtClean="0"/>
              <a:t>Познакомить детей с разными способами образования слов (сахарница, солонка, строитель, снегоход, листопад). </a:t>
            </a:r>
          </a:p>
          <a:p>
            <a:r>
              <a:rPr lang="ru-RU" dirty="0" smtClean="0"/>
              <a:t>Учить образовывать (по образцу) однокоренные слова (снег - снеговик - снежинка - снегирь). </a:t>
            </a:r>
          </a:p>
          <a:p>
            <a:r>
              <a:rPr lang="ru-RU" dirty="0" smtClean="0"/>
              <a:t>Продолжать учить детей составлять (по образцу) простые и сложные предложения.</a:t>
            </a:r>
          </a:p>
          <a:p>
            <a:r>
              <a:rPr lang="ru-RU" dirty="0" smtClean="0"/>
              <a:t>Учить, при инсценировках, пользоваться прямой и косвенной речью.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29600" cy="1143000"/>
          </a:xfrm>
        </p:spPr>
        <p:txBody>
          <a:bodyPr>
            <a:normAutofit fontScale="90000"/>
          </a:bodyPr>
          <a:lstStyle/>
          <a:p>
            <a:pPr marL="180000" algn="ctr">
              <a:spcBef>
                <a:spcPts val="0"/>
              </a:spcBef>
            </a:pPr>
            <a:r>
              <a:rPr lang="ru-RU" sz="3200" b="1" dirty="0" smtClean="0">
                <a:latin typeface="+mn-lt"/>
              </a:rPr>
              <a:t>Усвоение детьми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грамматического строя речи по возрастам.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Старшая группа (5-6 лет).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sz="2300" dirty="0" smtClean="0"/>
              <a:t>Продолжать учить детей использовать в речи синонимы, существительные, обобщающие значение. </a:t>
            </a:r>
          </a:p>
          <a:p>
            <a:r>
              <a:rPr lang="ru-RU" sz="2300" dirty="0" smtClean="0"/>
              <a:t>Вводить в речь антонимы.</a:t>
            </a:r>
          </a:p>
          <a:p>
            <a:r>
              <a:rPr lang="ru-RU" sz="2300" dirty="0" smtClean="0"/>
              <a:t>Совершенствовать умение использовать разные части речи точно по смыслу. </a:t>
            </a:r>
          </a:p>
          <a:p>
            <a:r>
              <a:rPr lang="ru-RU" sz="2300" dirty="0" smtClean="0"/>
              <a:t>Закреплять умение согласовывать существительные с числами, существительные с прилагательными, местоимения с существительными и прилагательными.</a:t>
            </a:r>
          </a:p>
          <a:p>
            <a:r>
              <a:rPr lang="ru-RU" sz="2300" dirty="0" smtClean="0"/>
              <a:t>Образовывать по образцу существительные с суффиксами; глаголы с приставками; сравнительную и превосходную степень имен прилагательных, сложные предложения разных видов. </a:t>
            </a:r>
          </a:p>
          <a:p>
            <a:r>
              <a:rPr lang="ru-RU" sz="2300" dirty="0" smtClean="0"/>
              <a:t>Совершенствовать умение образовывать однокоренные слова.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29600" cy="1143000"/>
          </a:xfrm>
        </p:spPr>
        <p:txBody>
          <a:bodyPr>
            <a:normAutofit fontScale="90000"/>
          </a:bodyPr>
          <a:lstStyle/>
          <a:p>
            <a:pPr marL="180000" algn="ctr">
              <a:spcBef>
                <a:spcPts val="0"/>
              </a:spcBef>
            </a:pPr>
            <a:r>
              <a:rPr lang="ru-RU" sz="3200" b="1" dirty="0" smtClean="0">
                <a:latin typeface="+mn-lt"/>
              </a:rPr>
              <a:t>Усвоение детьми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грамматического строя речи по возрастам.</a:t>
            </a: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Подготовительная группа (6-7 лет).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+mn-lt"/>
              </a:rPr>
              <a:t>Примеры   грамматических ошибок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в речи детей.</a:t>
            </a:r>
            <a:r>
              <a:rPr lang="ru-RU" sz="3200" dirty="0" smtClean="0">
                <a:latin typeface="Bangle" pitchFamily="2" charset="0"/>
              </a:rPr>
              <a:t/>
            </a:r>
            <a:br>
              <a:rPr lang="ru-RU" sz="3200" dirty="0" smtClean="0">
                <a:latin typeface="Bangle" pitchFamily="2" charset="0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5112568"/>
          </a:xfrm>
        </p:spPr>
        <p:txBody>
          <a:bodyPr>
            <a:noAutofit/>
          </a:bodyPr>
          <a:lstStyle/>
          <a:p>
            <a:pPr marL="609600" indent="-609600">
              <a:buFontTx/>
              <a:buNone/>
            </a:pPr>
            <a:r>
              <a:rPr lang="ru-RU" sz="2400" dirty="0" smtClean="0"/>
              <a:t>1</a:t>
            </a:r>
            <a:r>
              <a:rPr lang="ru-RU" sz="2400" b="1" dirty="0" smtClean="0"/>
              <a:t>. </a:t>
            </a:r>
            <a:r>
              <a:rPr lang="ru-RU" sz="2400" dirty="0" smtClean="0"/>
              <a:t>Неправильное окончание имен существительных.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2.</a:t>
            </a:r>
            <a:r>
              <a:rPr lang="ru-RU" sz="2400" dirty="0" smtClean="0">
                <a:hlinkClick r:id="rId2" action="ppaction://hlinksldjump"/>
              </a:rPr>
              <a:t> </a:t>
            </a:r>
            <a:r>
              <a:rPr lang="ru-RU" sz="2400" dirty="0" smtClean="0"/>
              <a:t>Склонение несклоняемых существительных.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3.</a:t>
            </a:r>
            <a:r>
              <a:rPr lang="ru-RU" sz="2400" dirty="0" smtClean="0">
                <a:solidFill>
                  <a:schemeClr val="hlink"/>
                </a:solidFill>
              </a:rPr>
              <a:t> </a:t>
            </a:r>
            <a:r>
              <a:rPr lang="ru-RU" sz="2400" dirty="0" smtClean="0"/>
              <a:t>Образование множественного числа 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существительных, обозначающих детенышей животных.</a:t>
            </a:r>
            <a:endParaRPr lang="ru-RU" sz="2400" dirty="0" smtClean="0">
              <a:hlinkClick r:id="rId2" action="ppaction://hlinksldjump"/>
            </a:endParaRPr>
          </a:p>
          <a:p>
            <a:pPr marL="609600" indent="-609600">
              <a:buFontTx/>
              <a:buNone/>
            </a:pPr>
            <a:r>
              <a:rPr lang="ru-RU" sz="2400" dirty="0" smtClean="0"/>
              <a:t>4. Изменение рода существительных. 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5. Образование глагольных форм.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6. Неправильная форма причастий.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7. Образование сравнительной степени прилагательного.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8. Окончание местоимений в косвенных падежах.</a:t>
            </a:r>
          </a:p>
          <a:p>
            <a:pPr marL="609600" indent="-609600">
              <a:buFontTx/>
              <a:buNone/>
            </a:pPr>
            <a:r>
              <a:rPr lang="ru-RU" sz="2400" dirty="0" smtClean="0"/>
              <a:t>9. Склонение числительных.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 fontScale="77500" lnSpcReduction="20000"/>
          </a:bodyPr>
          <a:lstStyle/>
          <a:p>
            <a:pPr fontAlgn="t">
              <a:buNone/>
            </a:pPr>
            <a:r>
              <a:rPr lang="ru-RU" b="1" dirty="0" smtClean="0"/>
              <a:t>Методы:</a:t>
            </a:r>
          </a:p>
          <a:p>
            <a:pPr lvl="0"/>
            <a:r>
              <a:rPr lang="ru-RU" dirty="0" smtClean="0"/>
              <a:t>дидактические игры;</a:t>
            </a:r>
          </a:p>
          <a:p>
            <a:pPr lvl="0"/>
            <a:r>
              <a:rPr lang="ru-RU" dirty="0" smtClean="0"/>
              <a:t>игры-драматизации;</a:t>
            </a:r>
          </a:p>
          <a:p>
            <a:pPr lvl="0"/>
            <a:r>
              <a:rPr lang="ru-RU" dirty="0" smtClean="0"/>
              <a:t>словесные упражнения;</a:t>
            </a:r>
          </a:p>
          <a:p>
            <a:pPr lvl="0"/>
            <a:r>
              <a:rPr lang="ru-RU" dirty="0" smtClean="0"/>
              <a:t>рассматривание картин;</a:t>
            </a:r>
          </a:p>
          <a:p>
            <a:pPr lvl="0"/>
            <a:r>
              <a:rPr lang="ru-RU" dirty="0" smtClean="0"/>
              <a:t>пересказ коротких рассказов и сказок.</a:t>
            </a:r>
          </a:p>
          <a:p>
            <a:pPr fontAlgn="t">
              <a:buNone/>
            </a:pPr>
            <a:r>
              <a:rPr lang="ru-RU" b="1" dirty="0" smtClean="0"/>
              <a:t>Приёмы:</a:t>
            </a:r>
          </a:p>
          <a:p>
            <a:pPr lvl="0"/>
            <a:r>
              <a:rPr lang="ru-RU" dirty="0" smtClean="0"/>
              <a:t>образец;</a:t>
            </a:r>
          </a:p>
          <a:p>
            <a:pPr lvl="0"/>
            <a:r>
              <a:rPr lang="ru-RU" dirty="0" smtClean="0"/>
              <a:t>объяснение;</a:t>
            </a:r>
          </a:p>
          <a:p>
            <a:pPr lvl="0"/>
            <a:r>
              <a:rPr lang="ru-RU" dirty="0" smtClean="0"/>
              <a:t>сравнение двух форм;</a:t>
            </a:r>
          </a:p>
          <a:p>
            <a:pPr lvl="0"/>
            <a:r>
              <a:rPr lang="ru-RU" dirty="0" smtClean="0"/>
              <a:t>повторение;</a:t>
            </a:r>
          </a:p>
          <a:p>
            <a:pPr lvl="0"/>
            <a:r>
              <a:rPr lang="ru-RU" dirty="0" smtClean="0"/>
              <a:t>создание проблемной ситуации;</a:t>
            </a:r>
          </a:p>
          <a:p>
            <a:pPr lvl="0"/>
            <a:r>
              <a:rPr lang="ru-RU" dirty="0" smtClean="0"/>
              <a:t>подсказ нужной формы;</a:t>
            </a:r>
          </a:p>
          <a:p>
            <a:pPr lvl="0"/>
            <a:r>
              <a:rPr lang="ru-RU" dirty="0" smtClean="0"/>
              <a:t>вопросы подсказывающего и оценочного характера.</a:t>
            </a:r>
          </a:p>
          <a:p>
            <a:pPr fontAlgn="t">
              <a:buNone/>
            </a:pPr>
            <a:r>
              <a:rPr lang="ru-RU" i="1" dirty="0" smtClean="0"/>
              <a:t>Образец – является основным приёмом на занятиях.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3528" y="485800"/>
            <a:ext cx="8229600" cy="1143000"/>
          </a:xfrm>
        </p:spPr>
        <p:txBody>
          <a:bodyPr>
            <a:normAutofit/>
          </a:bodyPr>
          <a:lstStyle/>
          <a:p>
            <a:pPr marL="180000" algn="ctr">
              <a:spcBef>
                <a:spcPts val="0"/>
              </a:spcBef>
            </a:pPr>
            <a:r>
              <a:rPr lang="ru-RU" sz="3200" b="1" dirty="0" smtClean="0">
                <a:latin typeface="+mn-lt"/>
              </a:rPr>
              <a:t>Методы и приёмы формирования грамматически правильной речи.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A59D-94BB-4687-AD0A-580D181D0CEE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1179</Words>
  <Application>Microsoft Office PowerPoint</Application>
  <PresentationFormat>Экран (4:3)</PresentationFormat>
  <Paragraphs>142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Bangle</vt:lpstr>
      <vt:lpstr>Calibri</vt:lpstr>
      <vt:lpstr>Constantia</vt:lpstr>
      <vt:lpstr>Times New Roman</vt:lpstr>
      <vt:lpstr>Wingdings 2</vt:lpstr>
      <vt:lpstr>Поток</vt:lpstr>
      <vt:lpstr>«СОДЕРЖАНИЕ ОБРАЗОВАТЕЛЬНОЙ ДЕЯТЕЛЬНОСТИ  ПО ФОРМИРОВАНИЮ  ГРАММАТИЧЕСКИ ПРАВИЛЬНОЙ  РЕЧИ ДЕТЕЙ  ДОШКОЛЬНОГО ВОЗРАСТА»</vt:lpstr>
      <vt:lpstr>Задачи формирования грамматически правильной речи детей дошкольного возраста:</vt:lpstr>
      <vt:lpstr>Усвоение детьми  грамматического строя речи по возрастам. 1 младшая группа (2-3 года).</vt:lpstr>
      <vt:lpstr>Усвоение детьми  грамматического строя речи по возрастам. 2 младшая группа (3-4 года).</vt:lpstr>
      <vt:lpstr>Усвоение детьми  грамматического строя речи по возрастам. Средняя группа (4-5 лет).</vt:lpstr>
      <vt:lpstr>Усвоение детьми  грамматического строя речи по возрастам. Старшая группа (5-6 лет).</vt:lpstr>
      <vt:lpstr>Усвоение детьми  грамматического строя речи по возрастам. Подготовительная группа (6-7 лет).</vt:lpstr>
      <vt:lpstr>Примеры   грамматических ошибок  в речи детей. </vt:lpstr>
      <vt:lpstr>Методы и приёмы формирования грамматически правильной речи.</vt:lpstr>
      <vt:lpstr>Дидактические игры</vt:lpstr>
      <vt:lpstr>Дидактические игры</vt:lpstr>
      <vt:lpstr>Словесные упражнения</vt:lpstr>
      <vt:lpstr>Словесные упражнения</vt:lpstr>
      <vt:lpstr>Словесные упражнения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«Содержание образовательной деятельности по формированию  грамматически правильной речи  детей дошкольного возраста»</dc:title>
  <dc:creator>admin</dc:creator>
  <cp:lastModifiedBy>madoy</cp:lastModifiedBy>
  <cp:revision>15</cp:revision>
  <dcterms:created xsi:type="dcterms:W3CDTF">2021-02-08T15:22:33Z</dcterms:created>
  <dcterms:modified xsi:type="dcterms:W3CDTF">2021-02-09T10:44:45Z</dcterms:modified>
</cp:coreProperties>
</file>