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56" r:id="rId4"/>
    <p:sldId id="272" r:id="rId5"/>
    <p:sldId id="262" r:id="rId6"/>
    <p:sldId id="263" r:id="rId7"/>
    <p:sldId id="265" r:id="rId8"/>
    <p:sldId id="257" r:id="rId9"/>
    <p:sldId id="258" r:id="rId10"/>
    <p:sldId id="264" r:id="rId11"/>
    <p:sldId id="266" r:id="rId12"/>
    <p:sldId id="267" r:id="rId13"/>
    <p:sldId id="259" r:id="rId14"/>
    <p:sldId id="260" r:id="rId15"/>
    <p:sldId id="261" r:id="rId16"/>
    <p:sldId id="269" r:id="rId17"/>
    <p:sldId id="268" r:id="rId18"/>
    <p:sldId id="281" r:id="rId19"/>
    <p:sldId id="273" r:id="rId20"/>
    <p:sldId id="274" r:id="rId21"/>
    <p:sldId id="282" r:id="rId22"/>
    <p:sldId id="275" r:id="rId23"/>
    <p:sldId id="276" r:id="rId24"/>
    <p:sldId id="277" r:id="rId25"/>
    <p:sldId id="278" r:id="rId26"/>
    <p:sldId id="279" r:id="rId27"/>
    <p:sldId id="280"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660"/>
  </p:normalViewPr>
  <p:slideViewPr>
    <p:cSldViewPr>
      <p:cViewPr varScale="1">
        <p:scale>
          <a:sx n="81" d="100"/>
          <a:sy n="81" d="100"/>
        </p:scale>
        <p:origin x="108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21.10.2020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21.10.2020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21.10.2020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21.10.2020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21.10.2020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21.10.2020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21.10.2020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21.10.2020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hyperlink" Target="https://slide-share.ru/nedirektivnaya-pomoshch-detyam-obrazovatelnoj-deyatelnosti-276468" TargetMode="Externa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8078" y="-70642"/>
            <a:ext cx="9324528" cy="6928642"/>
          </a:xfrm>
          <a:prstGeom prst="rect">
            <a:avLst/>
          </a:prstGeom>
        </p:spPr>
      </p:pic>
      <p:sp>
        <p:nvSpPr>
          <p:cNvPr id="3" name="Прямоугольник 2"/>
          <p:cNvSpPr/>
          <p:nvPr/>
        </p:nvSpPr>
        <p:spPr>
          <a:xfrm>
            <a:off x="1367822" y="1268760"/>
            <a:ext cx="6552728" cy="2952328"/>
          </a:xfrm>
          <a:prstGeom prst="rect">
            <a:avLst/>
          </a:prstGeom>
        </p:spPr>
        <p:txBody>
          <a:bodyPr wrap="square">
            <a:prstTxWarp prst="textWave1">
              <a:avLst>
                <a:gd name="adj1" fmla="val 12500"/>
                <a:gd name="adj2" fmla="val -634"/>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5400" b="1" dirty="0" err="1">
                <a:ln w="11430"/>
                <a:solidFill>
                  <a:schemeClr val="tx2">
                    <a:lumMod val="50000"/>
                  </a:schemeClr>
                </a:solidFill>
                <a:effectLst>
                  <a:outerShdw blurRad="50800" dist="39000" dir="5460000" algn="tl">
                    <a:srgbClr val="000000">
                      <a:alpha val="38000"/>
                    </a:srgbClr>
                  </a:outerShdw>
                </a:effectLst>
                <a:cs typeface="Aharoni" pitchFamily="2" charset="-79"/>
              </a:rPr>
              <a:t>Н</a:t>
            </a:r>
            <a:r>
              <a:rPr lang="ru-RU" sz="5400" b="1" dirty="0" err="1" smtClean="0">
                <a:ln w="11430"/>
                <a:solidFill>
                  <a:schemeClr val="tx2">
                    <a:lumMod val="50000"/>
                  </a:schemeClr>
                </a:solidFill>
                <a:effectLst>
                  <a:outerShdw blurRad="50800" dist="39000" dir="5460000" algn="tl">
                    <a:srgbClr val="000000">
                      <a:alpha val="38000"/>
                    </a:srgbClr>
                  </a:outerShdw>
                </a:effectLst>
                <a:cs typeface="Aharoni" pitchFamily="2" charset="-79"/>
              </a:rPr>
              <a:t>едирективная</a:t>
            </a:r>
            <a:r>
              <a:rPr lang="ru-RU" sz="5400" b="1" dirty="0" smtClean="0">
                <a:ln w="11430"/>
                <a:solidFill>
                  <a:schemeClr val="tx2">
                    <a:lumMod val="50000"/>
                  </a:schemeClr>
                </a:solidFill>
                <a:effectLst>
                  <a:outerShdw blurRad="50800" dist="39000" dir="5460000" algn="tl">
                    <a:srgbClr val="000000">
                      <a:alpha val="38000"/>
                    </a:srgbClr>
                  </a:outerShdw>
                </a:effectLst>
                <a:cs typeface="Aharoni" pitchFamily="2" charset="-79"/>
              </a:rPr>
              <a:t> </a:t>
            </a:r>
            <a:r>
              <a:rPr lang="ru-RU" sz="5400" b="1" dirty="0">
                <a:ln w="11430"/>
                <a:solidFill>
                  <a:schemeClr val="tx2">
                    <a:lumMod val="50000"/>
                  </a:schemeClr>
                </a:solidFill>
                <a:effectLst>
                  <a:outerShdw blurRad="50800" dist="39000" dir="5460000" algn="tl">
                    <a:srgbClr val="000000">
                      <a:alpha val="38000"/>
                    </a:srgbClr>
                  </a:outerShdw>
                </a:effectLst>
                <a:cs typeface="Aharoni" pitchFamily="2" charset="-79"/>
              </a:rPr>
              <a:t>помощь </a:t>
            </a:r>
            <a:endParaRPr lang="ru-RU" sz="5400" b="1" dirty="0" smtClean="0">
              <a:ln w="11430"/>
              <a:solidFill>
                <a:schemeClr val="tx2">
                  <a:lumMod val="50000"/>
                </a:schemeClr>
              </a:solidFill>
              <a:effectLst>
                <a:outerShdw blurRad="50800" dist="39000" dir="5460000" algn="tl">
                  <a:srgbClr val="000000">
                    <a:alpha val="38000"/>
                  </a:srgbClr>
                </a:outerShdw>
              </a:effectLst>
              <a:cs typeface="Aharoni" pitchFamily="2" charset="-79"/>
            </a:endParaRPr>
          </a:p>
          <a:p>
            <a:pPr algn="ctr"/>
            <a:r>
              <a:rPr lang="ru-RU" sz="5400" b="1" dirty="0">
                <a:ln w="11430"/>
                <a:solidFill>
                  <a:schemeClr val="tx2">
                    <a:lumMod val="50000"/>
                  </a:schemeClr>
                </a:solidFill>
                <a:effectLst>
                  <a:outerShdw blurRad="50800" dist="39000" dir="5460000" algn="tl">
                    <a:srgbClr val="000000">
                      <a:alpha val="38000"/>
                    </a:srgbClr>
                  </a:outerShdw>
                </a:effectLst>
                <a:cs typeface="Aharoni" pitchFamily="2" charset="-79"/>
              </a:rPr>
              <a:t>д</a:t>
            </a:r>
            <a:r>
              <a:rPr lang="ru-RU" sz="5400" b="1" dirty="0" smtClean="0">
                <a:ln w="11430"/>
                <a:solidFill>
                  <a:schemeClr val="tx2">
                    <a:lumMod val="50000"/>
                  </a:schemeClr>
                </a:solidFill>
                <a:effectLst>
                  <a:outerShdw blurRad="50800" dist="39000" dir="5460000" algn="tl">
                    <a:srgbClr val="000000">
                      <a:alpha val="38000"/>
                    </a:srgbClr>
                  </a:outerShdw>
                </a:effectLst>
                <a:cs typeface="Aharoni" pitchFamily="2" charset="-79"/>
              </a:rPr>
              <a:t>етям в Доу</a:t>
            </a:r>
            <a:endParaRPr lang="ru-RU" sz="5400" b="1" dirty="0">
              <a:ln w="11430"/>
              <a:solidFill>
                <a:schemeClr val="tx2">
                  <a:lumMod val="50000"/>
                </a:schemeClr>
              </a:solidFill>
              <a:effectLst>
                <a:outerShdw blurRad="50800" dist="39000" dir="5460000" algn="tl">
                  <a:srgbClr val="000000">
                    <a:alpha val="38000"/>
                  </a:srgbClr>
                </a:outerShdw>
              </a:effectLst>
              <a:cs typeface="Aharoni" pitchFamily="2" charset="-79"/>
            </a:endParaRPr>
          </a:p>
        </p:txBody>
      </p:sp>
    </p:spTree>
    <p:extLst>
      <p:ext uri="{BB962C8B-B14F-4D97-AF65-F5344CB8AC3E}">
        <p14:creationId xmlns:p14="http://schemas.microsoft.com/office/powerpoint/2010/main" val="16828389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0" y="31750"/>
            <a:ext cx="9324528" cy="6928642"/>
          </a:xfrm>
          <a:prstGeom prst="rect">
            <a:avLst/>
          </a:prstGeom>
        </p:spPr>
      </p:pic>
      <p:sp>
        <p:nvSpPr>
          <p:cNvPr id="3" name="Прямоугольник 2"/>
          <p:cNvSpPr/>
          <p:nvPr/>
        </p:nvSpPr>
        <p:spPr>
          <a:xfrm>
            <a:off x="1547664" y="620689"/>
            <a:ext cx="6408712" cy="3816429"/>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sz="2800" b="1" dirty="0">
                <a:ln w="11430"/>
                <a:solidFill>
                  <a:srgbClr val="C00000"/>
                </a:solidFill>
                <a:effectLst>
                  <a:outerShdw blurRad="50800" dist="39000" dir="5460000" algn="tl">
                    <a:srgbClr val="000000">
                      <a:alpha val="38000"/>
                    </a:srgbClr>
                  </a:outerShdw>
                </a:effectLst>
              </a:rPr>
              <a:t>Ситуации, когда детям нужна </a:t>
            </a:r>
            <a:r>
              <a:rPr lang="ru-RU" sz="2800" b="1" dirty="0" err="1">
                <a:ln w="11430"/>
                <a:solidFill>
                  <a:srgbClr val="C00000"/>
                </a:solidFill>
                <a:effectLst>
                  <a:outerShdw blurRad="50800" dist="39000" dir="5460000" algn="tl">
                    <a:srgbClr val="000000">
                      <a:alpha val="38000"/>
                    </a:srgbClr>
                  </a:outerShdw>
                </a:effectLst>
              </a:rPr>
              <a:t>недирективная</a:t>
            </a:r>
            <a:r>
              <a:rPr lang="ru-RU" sz="2800" b="1" dirty="0">
                <a:ln w="11430"/>
                <a:solidFill>
                  <a:srgbClr val="C00000"/>
                </a:solidFill>
                <a:effectLst>
                  <a:outerShdw blurRad="50800" dist="39000" dir="5460000" algn="tl">
                    <a:srgbClr val="000000">
                      <a:alpha val="38000"/>
                    </a:srgbClr>
                  </a:outerShdw>
                </a:effectLst>
              </a:rPr>
              <a:t> помощь </a:t>
            </a:r>
            <a:endParaRPr lang="ru-RU" sz="2800" b="1" dirty="0" smtClean="0">
              <a:ln w="11430"/>
              <a:solidFill>
                <a:srgbClr val="C00000"/>
              </a:solidFill>
              <a:effectLst>
                <a:outerShdw blurRad="50800" dist="39000" dir="5460000" algn="tl">
                  <a:srgbClr val="000000">
                    <a:alpha val="38000"/>
                  </a:srgbClr>
                </a:outerShdw>
              </a:effectLst>
            </a:endParaRPr>
          </a:p>
          <a:p>
            <a:endPar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r>
              <a:rPr lang="ru-RU" sz="2400" b="1" dirty="0" smtClean="0">
                <a:ln w="11430"/>
                <a:solidFill>
                  <a:schemeClr val="tx2">
                    <a:lumMod val="50000"/>
                  </a:schemeClr>
                </a:solidFill>
                <a:effectLst>
                  <a:outerShdw blurRad="50800" dist="39000" dir="5460000" algn="tl">
                    <a:srgbClr val="000000">
                      <a:alpha val="38000"/>
                    </a:srgbClr>
                  </a:outerShdw>
                </a:effectLst>
              </a:rPr>
              <a:t>СИТУАЦИЯ </a:t>
            </a:r>
            <a:r>
              <a:rPr lang="ru-RU" sz="2400" b="1" dirty="0">
                <a:ln w="11430"/>
                <a:solidFill>
                  <a:schemeClr val="tx2">
                    <a:lumMod val="50000"/>
                  </a:schemeClr>
                </a:solidFill>
                <a:effectLst>
                  <a:outerShdw blurRad="50800" dist="39000" dir="5460000" algn="tl">
                    <a:srgbClr val="000000">
                      <a:alpha val="38000"/>
                    </a:srgbClr>
                  </a:outerShdw>
                </a:effectLst>
              </a:rPr>
              <a:t>1. </a:t>
            </a:r>
            <a:endParaRPr lang="ru-RU" sz="2400" b="1" dirty="0" smtClean="0">
              <a:ln w="11430"/>
              <a:solidFill>
                <a:schemeClr val="tx2">
                  <a:lumMod val="50000"/>
                </a:schemeClr>
              </a:solidFill>
              <a:effectLst>
                <a:outerShdw blurRad="50800" dist="39000" dir="5460000" algn="tl">
                  <a:srgbClr val="000000">
                    <a:alpha val="38000"/>
                  </a:srgbClr>
                </a:outerShdw>
              </a:effectLst>
            </a:endParaRPr>
          </a:p>
          <a:p>
            <a:pPr algn="just"/>
            <a:r>
              <a:rPr lang="ru-RU" sz="2400" b="1" dirty="0" smtClean="0">
                <a:ln w="11430"/>
                <a:solidFill>
                  <a:schemeClr val="tx2">
                    <a:lumMod val="50000"/>
                  </a:schemeClr>
                </a:solidFill>
                <a:effectLst>
                  <a:outerShdw blurRad="50800" dist="39000" dir="5460000" algn="tl">
                    <a:srgbClr val="000000">
                      <a:alpha val="38000"/>
                    </a:srgbClr>
                  </a:outerShdw>
                </a:effectLst>
              </a:rPr>
              <a:t>Коля </a:t>
            </a:r>
            <a:r>
              <a:rPr lang="ru-RU" sz="2400" b="1" dirty="0">
                <a:ln w="11430"/>
                <a:solidFill>
                  <a:schemeClr val="tx2">
                    <a:lumMod val="50000"/>
                  </a:schemeClr>
                </a:solidFill>
                <a:effectLst>
                  <a:outerShdw blurRad="50800" dist="39000" dir="5460000" algn="tl">
                    <a:srgbClr val="000000">
                      <a:alpha val="38000"/>
                    </a:srgbClr>
                  </a:outerShdw>
                </a:effectLst>
              </a:rPr>
              <a:t>П. (5,5 лет) пытается построить красивый замок из настольного конструктора, но из-за </a:t>
            </a:r>
            <a:r>
              <a:rPr lang="ru-RU" sz="2400" b="1" dirty="0" err="1">
                <a:ln w="11430"/>
                <a:solidFill>
                  <a:schemeClr val="tx2">
                    <a:lumMod val="50000"/>
                  </a:schemeClr>
                </a:solidFill>
                <a:effectLst>
                  <a:outerShdw blurRad="50800" dist="39000" dir="5460000" algn="tl">
                    <a:srgbClr val="000000">
                      <a:alpha val="38000"/>
                    </a:srgbClr>
                  </a:outerShdw>
                </a:effectLst>
              </a:rPr>
              <a:t>несформированности</a:t>
            </a:r>
            <a:r>
              <a:rPr lang="ru-RU" sz="2400" b="1" dirty="0">
                <a:ln w="11430"/>
                <a:solidFill>
                  <a:schemeClr val="tx2">
                    <a:lumMod val="50000"/>
                  </a:schemeClr>
                </a:solidFill>
                <a:effectLst>
                  <a:outerShdw blurRad="50800" dist="39000" dir="5460000" algn="tl">
                    <a:srgbClr val="000000">
                      <a:alpha val="38000"/>
                    </a:srgbClr>
                  </a:outerShdw>
                </a:effectLst>
              </a:rPr>
              <a:t> конструктивных умений несколько раз терпит неудачу. Это вызывает насмешки нескольких мальчиков, которые рядом строят многоэтажный торговый центр. </a:t>
            </a:r>
          </a:p>
        </p:txBody>
      </p:sp>
    </p:spTree>
    <p:extLst>
      <p:ext uri="{BB962C8B-B14F-4D97-AF65-F5344CB8AC3E}">
        <p14:creationId xmlns:p14="http://schemas.microsoft.com/office/powerpoint/2010/main" val="42165063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31335" y="51997"/>
            <a:ext cx="9324528" cy="6928642"/>
          </a:xfrm>
          <a:prstGeom prst="rect">
            <a:avLst/>
          </a:prstGeom>
        </p:spPr>
      </p:pic>
      <p:sp>
        <p:nvSpPr>
          <p:cNvPr id="3" name="Прямоугольник 2"/>
          <p:cNvSpPr/>
          <p:nvPr/>
        </p:nvSpPr>
        <p:spPr>
          <a:xfrm>
            <a:off x="1403648" y="908720"/>
            <a:ext cx="6408712" cy="2677656"/>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sz="2400" b="1" dirty="0">
                <a:ln w="11430"/>
                <a:solidFill>
                  <a:schemeClr val="tx2">
                    <a:lumMod val="50000"/>
                  </a:schemeClr>
                </a:solidFill>
                <a:effectLst>
                  <a:outerShdw blurRad="50800" dist="39000" dir="5460000" algn="tl">
                    <a:srgbClr val="000000">
                      <a:alpha val="38000"/>
                    </a:srgbClr>
                  </a:outerShdw>
                </a:effectLst>
              </a:rPr>
              <a:t>СИТУАЦИЯ 2. </a:t>
            </a:r>
            <a:endParaRPr lang="ru-RU" sz="2400" b="1" dirty="0" smtClean="0">
              <a:ln w="11430"/>
              <a:solidFill>
                <a:schemeClr val="tx2">
                  <a:lumMod val="50000"/>
                </a:schemeClr>
              </a:solidFill>
              <a:effectLst>
                <a:outerShdw blurRad="50800" dist="39000" dir="5460000" algn="tl">
                  <a:srgbClr val="000000">
                    <a:alpha val="38000"/>
                  </a:srgbClr>
                </a:outerShdw>
              </a:effectLst>
            </a:endParaRPr>
          </a:p>
          <a:p>
            <a:pPr algn="just"/>
            <a:r>
              <a:rPr lang="ru-RU" sz="2400" b="1" dirty="0" smtClean="0">
                <a:ln w="11430"/>
                <a:solidFill>
                  <a:schemeClr val="tx2">
                    <a:lumMod val="50000"/>
                  </a:schemeClr>
                </a:solidFill>
                <a:effectLst>
                  <a:outerShdw blurRad="50800" dist="39000" dir="5460000" algn="tl">
                    <a:srgbClr val="000000">
                      <a:alpha val="38000"/>
                    </a:srgbClr>
                  </a:outerShdw>
                </a:effectLst>
              </a:rPr>
              <a:t>Алина </a:t>
            </a:r>
            <a:r>
              <a:rPr lang="ru-RU" sz="2400" b="1" dirty="0">
                <a:ln w="11430"/>
                <a:solidFill>
                  <a:schemeClr val="tx2">
                    <a:lumMod val="50000"/>
                  </a:schemeClr>
                </a:solidFill>
                <a:effectLst>
                  <a:outerShdw blurRad="50800" dist="39000" dir="5460000" algn="tl">
                    <a:srgbClr val="000000">
                      <a:alpha val="38000"/>
                    </a:srgbClr>
                  </a:outerShdw>
                </a:effectLst>
              </a:rPr>
              <a:t>З. (4 года 2 месяца) стоит неподалеку от играющих в «Поликлинику» девочек и с интересом наблюдает за ними. Воспитатель замечает интерес Алины и предлагает девочкам принять ее в игру. Девочки не слышат обращение взрослого. </a:t>
            </a:r>
          </a:p>
        </p:txBody>
      </p:sp>
    </p:spTree>
    <p:extLst>
      <p:ext uri="{BB962C8B-B14F-4D97-AF65-F5344CB8AC3E}">
        <p14:creationId xmlns:p14="http://schemas.microsoft.com/office/powerpoint/2010/main" val="37309810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0" y="31750"/>
            <a:ext cx="9324528" cy="6928642"/>
          </a:xfrm>
          <a:prstGeom prst="rect">
            <a:avLst/>
          </a:prstGeom>
        </p:spPr>
      </p:pic>
      <p:sp>
        <p:nvSpPr>
          <p:cNvPr id="3" name="Прямоугольник 2"/>
          <p:cNvSpPr/>
          <p:nvPr/>
        </p:nvSpPr>
        <p:spPr>
          <a:xfrm>
            <a:off x="1547664" y="836713"/>
            <a:ext cx="6336704" cy="3416320"/>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sz="2400" b="1" dirty="0">
                <a:ln w="11430"/>
                <a:solidFill>
                  <a:schemeClr val="tx2">
                    <a:lumMod val="50000"/>
                  </a:schemeClr>
                </a:solidFill>
                <a:effectLst>
                  <a:outerShdw blurRad="50800" dist="39000" dir="5460000" algn="tl">
                    <a:srgbClr val="000000">
                      <a:alpha val="38000"/>
                    </a:srgbClr>
                  </a:outerShdw>
                </a:effectLst>
              </a:rPr>
              <a:t>СИТУАЦИЯ 3. </a:t>
            </a:r>
            <a:endParaRPr lang="ru-RU" sz="2400" b="1" dirty="0" smtClean="0">
              <a:ln w="11430"/>
              <a:solidFill>
                <a:schemeClr val="tx2">
                  <a:lumMod val="50000"/>
                </a:schemeClr>
              </a:solidFill>
              <a:effectLst>
                <a:outerShdw blurRad="50800" dist="39000" dir="5460000" algn="tl">
                  <a:srgbClr val="000000">
                    <a:alpha val="38000"/>
                  </a:srgbClr>
                </a:outerShdw>
              </a:effectLst>
            </a:endParaRPr>
          </a:p>
          <a:p>
            <a:pPr algn="just"/>
            <a:r>
              <a:rPr lang="ru-RU" sz="2400" b="1" dirty="0" smtClean="0">
                <a:ln w="11430"/>
                <a:solidFill>
                  <a:schemeClr val="tx2">
                    <a:lumMod val="50000"/>
                  </a:schemeClr>
                </a:solidFill>
                <a:effectLst>
                  <a:outerShdw blurRad="50800" dist="39000" dir="5460000" algn="tl">
                    <a:srgbClr val="000000">
                      <a:alpha val="38000"/>
                    </a:srgbClr>
                  </a:outerShdw>
                </a:effectLst>
              </a:rPr>
              <a:t>Боря </a:t>
            </a:r>
            <a:r>
              <a:rPr lang="ru-RU" sz="2400" b="1" dirty="0">
                <a:ln w="11430"/>
                <a:solidFill>
                  <a:schemeClr val="tx2">
                    <a:lumMod val="50000"/>
                  </a:schemeClr>
                </a:solidFill>
                <a:effectLst>
                  <a:outerShdw blurRad="50800" dist="39000" dir="5460000" algn="tl">
                    <a:srgbClr val="000000">
                      <a:alpha val="38000"/>
                    </a:srgbClr>
                  </a:outerShdw>
                </a:effectLst>
              </a:rPr>
              <a:t>М. (3,5 года) в ходе самостоятельной деятельности подходит к игровым уголкам берет машинку, несколько раз прокатив по группе, бросает ее около кукольного уголка. Потом садится на стул, начинает рисовать. Через несколько секунд, увидев, что Женя К. взял брошенную им машину и начинает играть, бежит и пытается отнять игрушку. </a:t>
            </a:r>
          </a:p>
        </p:txBody>
      </p:sp>
    </p:spTree>
    <p:extLst>
      <p:ext uri="{BB962C8B-B14F-4D97-AF65-F5344CB8AC3E}">
        <p14:creationId xmlns:p14="http://schemas.microsoft.com/office/powerpoint/2010/main" val="5847194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0" y="31750"/>
            <a:ext cx="9324528" cy="6928642"/>
          </a:xfrm>
          <a:prstGeom prst="rect">
            <a:avLst/>
          </a:prstGeom>
        </p:spPr>
      </p:pic>
      <p:sp>
        <p:nvSpPr>
          <p:cNvPr id="3" name="Прямоугольник 2"/>
          <p:cNvSpPr/>
          <p:nvPr/>
        </p:nvSpPr>
        <p:spPr>
          <a:xfrm>
            <a:off x="1403648" y="692696"/>
            <a:ext cx="6840760" cy="4278094"/>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2800" b="1" dirty="0">
                <a:ln w="11430"/>
                <a:solidFill>
                  <a:srgbClr val="C00000"/>
                </a:solidFill>
                <a:effectLst>
                  <a:outerShdw blurRad="50800" dist="39000" dir="5460000" algn="tl">
                    <a:srgbClr val="000000">
                      <a:alpha val="38000"/>
                    </a:srgbClr>
                  </a:outerShdw>
                </a:effectLst>
              </a:rPr>
              <a:t>П</a:t>
            </a:r>
            <a:r>
              <a:rPr lang="ru-RU" sz="2800" b="1" dirty="0" smtClean="0">
                <a:ln w="11430"/>
                <a:solidFill>
                  <a:srgbClr val="C00000"/>
                </a:solidFill>
                <a:effectLst>
                  <a:outerShdw blurRad="50800" dist="39000" dir="5460000" algn="tl">
                    <a:srgbClr val="000000">
                      <a:alpha val="38000"/>
                    </a:srgbClr>
                  </a:outerShdw>
                </a:effectLst>
              </a:rPr>
              <a:t>риемы </a:t>
            </a:r>
            <a:r>
              <a:rPr lang="ru-RU" sz="2800" b="1" dirty="0" err="1">
                <a:ln w="11430"/>
                <a:solidFill>
                  <a:srgbClr val="C00000"/>
                </a:solidFill>
                <a:effectLst>
                  <a:outerShdw blurRad="50800" dist="39000" dir="5460000" algn="tl">
                    <a:srgbClr val="000000">
                      <a:alpha val="38000"/>
                    </a:srgbClr>
                  </a:outerShdw>
                </a:effectLst>
              </a:rPr>
              <a:t>недирективной</a:t>
            </a:r>
            <a:r>
              <a:rPr lang="ru-RU" sz="2800" b="1" dirty="0">
                <a:ln w="11430"/>
                <a:solidFill>
                  <a:srgbClr val="C00000"/>
                </a:solidFill>
                <a:effectLst>
                  <a:outerShdw blurRad="50800" dist="39000" dir="5460000" algn="tl">
                    <a:srgbClr val="000000">
                      <a:alpha val="38000"/>
                    </a:srgbClr>
                  </a:outerShdw>
                </a:effectLst>
              </a:rPr>
              <a:t> помощи и поддержки </a:t>
            </a:r>
            <a:r>
              <a:rPr lang="ru-RU" sz="2800" b="1" dirty="0" smtClean="0">
                <a:ln w="11430"/>
                <a:solidFill>
                  <a:srgbClr val="C00000"/>
                </a:solidFill>
                <a:effectLst>
                  <a:outerShdw blurRad="50800" dist="39000" dir="5460000" algn="tl">
                    <a:srgbClr val="000000">
                      <a:alpha val="38000"/>
                    </a:srgbClr>
                  </a:outerShdw>
                </a:effectLst>
              </a:rPr>
              <a:t>детей</a:t>
            </a:r>
          </a:p>
          <a:p>
            <a:pPr algn="ctr"/>
            <a:endParaRPr lang="ru-RU" sz="2400" b="1" dirty="0" smtClean="0">
              <a:ln w="11430"/>
              <a:solidFill>
                <a:srgbClr val="C00000"/>
              </a:solidFill>
              <a:effectLst>
                <a:outerShdw blurRad="50800" dist="39000" dir="5460000" algn="tl">
                  <a:srgbClr val="000000">
                    <a:alpha val="38000"/>
                  </a:srgbClr>
                </a:outerShdw>
              </a:effectLst>
            </a:endParaRPr>
          </a:p>
          <a:p>
            <a:r>
              <a:rPr lang="ru-RU" sz="2400" b="1" dirty="0" err="1" smtClean="0">
                <a:ln w="11430"/>
                <a:solidFill>
                  <a:srgbClr val="C00000"/>
                </a:solidFill>
                <a:effectLst>
                  <a:outerShdw blurRad="50800" dist="39000" dir="5460000" algn="tl">
                    <a:srgbClr val="000000">
                      <a:alpha val="38000"/>
                    </a:srgbClr>
                  </a:outerShdw>
                </a:effectLst>
              </a:rPr>
              <a:t>Поэтапность</a:t>
            </a:r>
            <a:r>
              <a:rPr lang="ru-RU" sz="2400" b="1" dirty="0" smtClean="0">
                <a:ln w="11430"/>
                <a:solidFill>
                  <a:srgbClr val="C00000"/>
                </a:solidFill>
                <a:effectLst>
                  <a:outerShdw blurRad="50800" dist="39000" dir="5460000" algn="tl">
                    <a:srgbClr val="000000">
                      <a:alpha val="38000"/>
                    </a:srgbClr>
                  </a:outerShdw>
                </a:effectLst>
              </a:rPr>
              <a:t>.</a:t>
            </a:r>
          </a:p>
          <a:p>
            <a:pPr marL="342900" indent="-342900">
              <a:buFont typeface="Wingdings" pitchFamily="2" charset="2"/>
              <a:buChar char="v"/>
            </a:pPr>
            <a:r>
              <a:rPr lang="ru-RU" sz="2400" b="1" dirty="0" smtClean="0">
                <a:ln w="11430">
                  <a:noFill/>
                </a:ln>
                <a:solidFill>
                  <a:schemeClr val="tx2">
                    <a:lumMod val="50000"/>
                  </a:schemeClr>
                </a:solidFill>
                <a:effectLst>
                  <a:outerShdw blurRad="50800" dist="39000" dir="5460000" algn="tl">
                    <a:srgbClr val="000000">
                      <a:alpha val="38000"/>
                    </a:srgbClr>
                  </a:outerShdw>
                </a:effectLst>
              </a:rPr>
              <a:t>Воспитатель </a:t>
            </a:r>
            <a:r>
              <a:rPr lang="ru-RU" sz="2400" b="1" dirty="0">
                <a:ln w="11430">
                  <a:noFill/>
                </a:ln>
                <a:solidFill>
                  <a:schemeClr val="tx2">
                    <a:lumMod val="50000"/>
                  </a:schemeClr>
                </a:solidFill>
                <a:effectLst>
                  <a:outerShdw blurRad="50800" dist="39000" dir="5460000" algn="tl">
                    <a:srgbClr val="000000">
                      <a:alpha val="38000"/>
                    </a:srgbClr>
                  </a:outerShdw>
                </a:effectLst>
              </a:rPr>
              <a:t>выясняет значимые для ребенка неудовлетворенные </a:t>
            </a:r>
            <a:r>
              <a:rPr lang="ru-RU" sz="2400" b="1" dirty="0" smtClean="0">
                <a:ln w="11430">
                  <a:noFill/>
                </a:ln>
                <a:solidFill>
                  <a:schemeClr val="tx2">
                    <a:lumMod val="50000"/>
                  </a:schemeClr>
                </a:solidFill>
                <a:effectLst>
                  <a:outerShdw blurRad="50800" dist="39000" dir="5460000" algn="tl">
                    <a:srgbClr val="000000">
                      <a:alpha val="38000"/>
                    </a:srgbClr>
                  </a:outerShdw>
                </a:effectLst>
              </a:rPr>
              <a:t>потребности.</a:t>
            </a:r>
          </a:p>
          <a:p>
            <a:pPr marL="342900" indent="-342900">
              <a:buFont typeface="Wingdings" pitchFamily="2" charset="2"/>
              <a:buChar char="v"/>
            </a:pPr>
            <a:r>
              <a:rPr lang="ru-RU" sz="2400" b="1" dirty="0" smtClean="0">
                <a:ln w="11430">
                  <a:noFill/>
                </a:ln>
                <a:solidFill>
                  <a:schemeClr val="tx2">
                    <a:lumMod val="50000"/>
                  </a:schemeClr>
                </a:solidFill>
                <a:effectLst>
                  <a:outerShdw blurRad="50800" dist="39000" dir="5460000" algn="tl">
                    <a:srgbClr val="000000">
                      <a:alpha val="38000"/>
                    </a:srgbClr>
                  </a:outerShdw>
                </a:effectLst>
              </a:rPr>
              <a:t>Оказывает </a:t>
            </a:r>
            <a:r>
              <a:rPr lang="ru-RU" sz="2400" b="1" dirty="0">
                <a:ln w="11430">
                  <a:noFill/>
                </a:ln>
                <a:solidFill>
                  <a:schemeClr val="tx2">
                    <a:lumMod val="50000"/>
                  </a:schemeClr>
                </a:solidFill>
                <a:effectLst>
                  <a:outerShdw blurRad="50800" dist="39000" dir="5460000" algn="tl">
                    <a:srgbClr val="000000">
                      <a:alpha val="38000"/>
                    </a:srgbClr>
                  </a:outerShdw>
                </a:effectLst>
              </a:rPr>
              <a:t>дошкольнику эмоциональную </a:t>
            </a:r>
            <a:r>
              <a:rPr lang="ru-RU" sz="2400" b="1" dirty="0" smtClean="0">
                <a:ln w="11430">
                  <a:noFill/>
                </a:ln>
                <a:solidFill>
                  <a:schemeClr val="tx2">
                    <a:lumMod val="50000"/>
                  </a:schemeClr>
                </a:solidFill>
                <a:effectLst>
                  <a:outerShdw blurRad="50800" dist="39000" dir="5460000" algn="tl">
                    <a:srgbClr val="000000">
                      <a:alpha val="38000"/>
                    </a:srgbClr>
                  </a:outerShdw>
                </a:effectLst>
              </a:rPr>
              <a:t>поддержку.</a:t>
            </a:r>
          </a:p>
          <a:p>
            <a:pPr marL="342900" indent="-342900">
              <a:buFont typeface="Wingdings" pitchFamily="2" charset="2"/>
              <a:buChar char="v"/>
            </a:pPr>
            <a:r>
              <a:rPr lang="ru-RU" sz="2400" b="1" dirty="0" smtClean="0">
                <a:ln w="11430">
                  <a:noFill/>
                </a:ln>
                <a:solidFill>
                  <a:schemeClr val="tx2">
                    <a:lumMod val="50000"/>
                  </a:schemeClr>
                </a:solidFill>
                <a:effectLst>
                  <a:outerShdw blurRad="50800" dist="39000" dir="5460000" algn="tl">
                    <a:srgbClr val="000000">
                      <a:alpha val="38000"/>
                    </a:srgbClr>
                  </a:outerShdw>
                </a:effectLst>
              </a:rPr>
              <a:t>Обучает </a:t>
            </a:r>
            <a:r>
              <a:rPr lang="ru-RU" sz="2400" b="1" dirty="0">
                <a:ln w="11430">
                  <a:noFill/>
                </a:ln>
                <a:solidFill>
                  <a:schemeClr val="tx2">
                    <a:lumMod val="50000"/>
                  </a:schemeClr>
                </a:solidFill>
                <a:effectLst>
                  <a:outerShdw blurRad="50800" dist="39000" dir="5460000" algn="tl">
                    <a:srgbClr val="000000">
                      <a:alpha val="38000"/>
                    </a:srgbClr>
                  </a:outerShdw>
                </a:effectLst>
              </a:rPr>
              <a:t>ребенка способам самостоятельного выхода из ситуации </a:t>
            </a:r>
            <a:r>
              <a:rPr lang="ru-RU" sz="2400" b="1" dirty="0" smtClean="0">
                <a:ln w="11430">
                  <a:noFill/>
                </a:ln>
                <a:solidFill>
                  <a:schemeClr val="tx2">
                    <a:lumMod val="50000"/>
                  </a:schemeClr>
                </a:solidFill>
                <a:effectLst>
                  <a:outerShdw blurRad="50800" dist="39000" dir="5460000" algn="tl">
                    <a:srgbClr val="000000">
                      <a:alpha val="38000"/>
                    </a:srgbClr>
                  </a:outerShdw>
                </a:effectLst>
              </a:rPr>
              <a:t>дискомфорта.</a:t>
            </a:r>
          </a:p>
          <a:p>
            <a:r>
              <a:rPr lang="ru-RU" sz="2400" b="1" dirty="0" smtClean="0">
                <a:ln w="11430">
                  <a:noFill/>
                </a:ln>
                <a:solidFill>
                  <a:schemeClr val="tx2">
                    <a:lumMod val="50000"/>
                  </a:schemeClr>
                </a:solidFill>
                <a:effectLst>
                  <a:outerShdw blurRad="50800" dist="39000" dir="5460000" algn="tl">
                    <a:srgbClr val="000000">
                      <a:alpha val="38000"/>
                    </a:srgbClr>
                  </a:outerShdw>
                </a:effectLst>
              </a:rPr>
              <a:t>  </a:t>
            </a:r>
            <a:endParaRPr lang="ru-RU" sz="2400" b="1" dirty="0">
              <a:ln w="11430">
                <a:noFill/>
              </a:ln>
              <a:solidFill>
                <a:schemeClr val="tx2">
                  <a:lumMod val="50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17920470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0" y="31750"/>
            <a:ext cx="9324528" cy="6928642"/>
          </a:xfrm>
          <a:prstGeom prst="rect">
            <a:avLst/>
          </a:prstGeom>
        </p:spPr>
      </p:pic>
      <p:sp>
        <p:nvSpPr>
          <p:cNvPr id="3" name="Прямоугольник 2"/>
          <p:cNvSpPr/>
          <p:nvPr/>
        </p:nvSpPr>
        <p:spPr>
          <a:xfrm>
            <a:off x="1763688" y="1052736"/>
            <a:ext cx="6624736" cy="4062651"/>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342900" indent="-342900">
              <a:buFont typeface="Wingdings" pitchFamily="2" charset="2"/>
              <a:buChar char="v"/>
            </a:pPr>
            <a:r>
              <a:rPr lang="ru-RU" sz="2400" b="1" dirty="0">
                <a:ln w="11430"/>
                <a:solidFill>
                  <a:schemeClr val="tx2">
                    <a:lumMod val="50000"/>
                  </a:schemeClr>
                </a:solidFill>
                <a:effectLst>
                  <a:outerShdw blurRad="50800" dist="39000" dir="5460000" algn="tl">
                    <a:srgbClr val="000000">
                      <a:alpha val="38000"/>
                    </a:srgbClr>
                  </a:outerShdw>
                </a:effectLst>
              </a:rPr>
              <a:t>О</a:t>
            </a:r>
            <a:r>
              <a:rPr lang="ru-RU" sz="2400" b="1" dirty="0" smtClean="0">
                <a:ln w="11430"/>
                <a:solidFill>
                  <a:schemeClr val="tx2">
                    <a:lumMod val="50000"/>
                  </a:schemeClr>
                </a:solidFill>
                <a:effectLst>
                  <a:outerShdw blurRad="50800" dist="39000" dir="5460000" algn="tl">
                    <a:srgbClr val="000000">
                      <a:alpha val="38000"/>
                    </a:srgbClr>
                  </a:outerShdw>
                </a:effectLst>
              </a:rPr>
              <a:t>бсуждение  темы </a:t>
            </a:r>
            <a:r>
              <a:rPr lang="ru-RU" sz="2400" b="1" dirty="0">
                <a:ln w="11430"/>
                <a:solidFill>
                  <a:schemeClr val="tx2">
                    <a:lumMod val="50000"/>
                  </a:schemeClr>
                </a:solidFill>
                <a:effectLst>
                  <a:outerShdw blurRad="50800" dist="39000" dir="5460000" algn="tl">
                    <a:srgbClr val="000000">
                      <a:alpha val="38000"/>
                    </a:srgbClr>
                  </a:outerShdw>
                </a:effectLst>
              </a:rPr>
              <a:t>и </a:t>
            </a:r>
            <a:r>
              <a:rPr lang="ru-RU" sz="2400" b="1" dirty="0" smtClean="0">
                <a:ln w="11430"/>
                <a:solidFill>
                  <a:schemeClr val="tx2">
                    <a:lumMod val="50000"/>
                  </a:schemeClr>
                </a:solidFill>
                <a:effectLst>
                  <a:outerShdw blurRad="50800" dist="39000" dir="5460000" algn="tl">
                    <a:srgbClr val="000000">
                      <a:alpha val="38000"/>
                    </a:srgbClr>
                  </a:outerShdw>
                </a:effectLst>
              </a:rPr>
              <a:t>сюжета игры</a:t>
            </a:r>
          </a:p>
          <a:p>
            <a:pPr marL="342900" indent="-342900">
              <a:buFont typeface="Wingdings" pitchFamily="2" charset="2"/>
              <a:buChar char="v"/>
            </a:pPr>
            <a:r>
              <a:rPr lang="ru-RU" sz="2400" b="1" dirty="0" smtClean="0">
                <a:ln w="11430"/>
                <a:solidFill>
                  <a:schemeClr val="tx2">
                    <a:lumMod val="50000"/>
                  </a:schemeClr>
                </a:solidFill>
                <a:effectLst>
                  <a:outerShdw blurRad="50800" dist="39000" dir="5460000" algn="tl">
                    <a:srgbClr val="000000">
                      <a:alpha val="38000"/>
                    </a:srgbClr>
                  </a:outerShdw>
                </a:effectLst>
              </a:rPr>
              <a:t>Обогащение предметной среды условными предметами (макеты, схемы, маркеры пространства, предметы – заместители)</a:t>
            </a:r>
          </a:p>
          <a:p>
            <a:pPr marL="342900" indent="-342900">
              <a:buFont typeface="Wingdings" pitchFamily="2" charset="2"/>
              <a:buChar char="v"/>
            </a:pPr>
            <a:r>
              <a:rPr lang="ru-RU" sz="2400" b="1" dirty="0" smtClean="0">
                <a:ln w="11430"/>
                <a:solidFill>
                  <a:schemeClr val="tx2">
                    <a:lumMod val="50000"/>
                  </a:schemeClr>
                </a:solidFill>
                <a:effectLst>
                  <a:outerShdw blurRad="50800" dist="39000" dir="5460000" algn="tl">
                    <a:srgbClr val="000000">
                      <a:alpha val="38000"/>
                    </a:srgbClr>
                  </a:outerShdw>
                </a:effectLst>
              </a:rPr>
              <a:t>Создание проблемной ситуации</a:t>
            </a:r>
          </a:p>
          <a:p>
            <a:pPr marL="342900" indent="-342900">
              <a:buFont typeface="Wingdings" pitchFamily="2" charset="2"/>
              <a:buChar char="v"/>
            </a:pPr>
            <a:r>
              <a:rPr lang="ru-RU" sz="2400" b="1" dirty="0" smtClean="0">
                <a:ln w="11430"/>
                <a:solidFill>
                  <a:schemeClr val="tx2">
                    <a:lumMod val="50000"/>
                  </a:schemeClr>
                </a:solidFill>
                <a:effectLst>
                  <a:outerShdw blurRad="50800" dist="39000" dir="5460000" algn="tl">
                    <a:srgbClr val="000000">
                      <a:alpha val="38000"/>
                    </a:srgbClr>
                  </a:outerShdw>
                </a:effectLst>
              </a:rPr>
              <a:t>«Волшебные многофункциональные предметы» -  </a:t>
            </a:r>
          </a:p>
          <a:p>
            <a:r>
              <a:rPr lang="ru-RU" sz="2400" b="1" dirty="0" smtClean="0">
                <a:ln w="11430"/>
                <a:solidFill>
                  <a:schemeClr val="tx2">
                    <a:lumMod val="50000"/>
                  </a:schemeClr>
                </a:solidFill>
                <a:effectLst>
                  <a:outerShdw blurRad="50800" dist="39000" dir="5460000" algn="tl">
                    <a:srgbClr val="000000">
                      <a:alpha val="38000"/>
                    </a:srgbClr>
                  </a:outerShdw>
                </a:effectLst>
              </a:rPr>
              <a:t>                                «</a:t>
            </a:r>
            <a:r>
              <a:rPr lang="ru-RU" sz="2400" b="1" dirty="0" smtClean="0">
                <a:ln w="11430"/>
                <a:solidFill>
                  <a:schemeClr val="tx2">
                    <a:lumMod val="50000"/>
                  </a:schemeClr>
                </a:solidFill>
                <a:effectLst>
                  <a:outerShdw blurRad="50800" dist="39000" dir="5460000" algn="tl">
                    <a:srgbClr val="000000">
                      <a:alpha val="38000"/>
                    </a:srgbClr>
                  </a:outerShdw>
                </a:effectLst>
              </a:rPr>
              <a:t>Доска желаний» </a:t>
            </a:r>
            <a:endParaRPr lang="ru-RU" sz="2400" b="1" dirty="0">
              <a:ln w="11430"/>
              <a:solidFill>
                <a:schemeClr val="tx2">
                  <a:lumMod val="50000"/>
                </a:schemeClr>
              </a:solidFill>
              <a:effectLst>
                <a:outerShdw blurRad="50800" dist="39000" dir="5460000" algn="tl">
                  <a:srgbClr val="000000">
                    <a:alpha val="38000"/>
                  </a:srgbClr>
                </a:outerShdw>
              </a:effectLst>
            </a:endParaRPr>
          </a:p>
          <a:p>
            <a:r>
              <a:rPr lang="ru-RU" sz="2400" b="1" dirty="0" smtClean="0">
                <a:ln w="11430"/>
                <a:solidFill>
                  <a:schemeClr val="tx2">
                    <a:lumMod val="50000"/>
                  </a:schemeClr>
                </a:solidFill>
                <a:effectLst>
                  <a:outerShdw blurRad="50800" dist="39000" dir="5460000" algn="tl">
                    <a:srgbClr val="000000">
                      <a:alpha val="38000"/>
                    </a:srgbClr>
                  </a:outerShdw>
                </a:effectLst>
              </a:rPr>
              <a:t>                                «</a:t>
            </a:r>
            <a:r>
              <a:rPr lang="ru-RU" sz="2400" b="1" dirty="0" smtClean="0">
                <a:ln w="11430"/>
                <a:solidFill>
                  <a:schemeClr val="tx2">
                    <a:lumMod val="50000"/>
                  </a:schemeClr>
                </a:solidFill>
                <a:effectLst>
                  <a:outerShdw blurRad="50800" dist="39000" dir="5460000" algn="tl">
                    <a:srgbClr val="000000">
                      <a:alpha val="38000"/>
                    </a:srgbClr>
                  </a:outerShdw>
                </a:effectLst>
              </a:rPr>
              <a:t>Секретная коробка»</a:t>
            </a:r>
          </a:p>
          <a:p>
            <a:r>
              <a:rPr lang="ru-RU" sz="2400" b="1" dirty="0" smtClean="0">
                <a:ln w="11430"/>
                <a:solidFill>
                  <a:schemeClr val="tx2">
                    <a:lumMod val="50000"/>
                  </a:schemeClr>
                </a:solidFill>
                <a:effectLst>
                  <a:outerShdw blurRad="50800" dist="39000" dir="5460000" algn="tl">
                    <a:srgbClr val="000000">
                      <a:alpha val="38000"/>
                    </a:srgbClr>
                  </a:outerShdw>
                </a:effectLst>
              </a:rPr>
              <a:t>                                «</a:t>
            </a:r>
            <a:r>
              <a:rPr lang="ru-RU" sz="2400" b="1" dirty="0" smtClean="0">
                <a:ln w="11430"/>
                <a:solidFill>
                  <a:schemeClr val="tx2">
                    <a:lumMod val="50000"/>
                  </a:schemeClr>
                </a:solidFill>
                <a:effectLst>
                  <a:outerShdw blurRad="50800" dist="39000" dir="5460000" algn="tl">
                    <a:srgbClr val="000000">
                      <a:alpha val="38000"/>
                    </a:srgbClr>
                  </a:outerShdw>
                </a:effectLst>
              </a:rPr>
              <a:t>Волшебный сундучок» </a:t>
            </a:r>
          </a:p>
          <a:p>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2037345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75236" y="11329"/>
            <a:ext cx="9324528" cy="6928642"/>
          </a:xfrm>
          <a:prstGeom prst="rect">
            <a:avLst/>
          </a:prstGeom>
        </p:spPr>
      </p:pic>
      <p:sp>
        <p:nvSpPr>
          <p:cNvPr id="3" name="Прямоугольник 2"/>
          <p:cNvSpPr/>
          <p:nvPr/>
        </p:nvSpPr>
        <p:spPr>
          <a:xfrm>
            <a:off x="1201835" y="764704"/>
            <a:ext cx="6840760" cy="3662541"/>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3200" b="1" i="1" dirty="0">
                <a:ln w="11430"/>
                <a:solidFill>
                  <a:srgbClr val="C00000"/>
                </a:solidFill>
                <a:effectLst>
                  <a:outerShdw blurRad="50800" dist="39000" dir="5460000" algn="tl">
                    <a:srgbClr val="000000">
                      <a:alpha val="38000"/>
                    </a:srgbClr>
                  </a:outerShdw>
                </a:effectLst>
              </a:rPr>
              <a:t>Метод </a:t>
            </a:r>
            <a:r>
              <a:rPr lang="ru-RU" sz="3200" b="1" i="1" dirty="0" err="1">
                <a:ln w="11430"/>
                <a:solidFill>
                  <a:srgbClr val="C00000"/>
                </a:solidFill>
                <a:effectLst>
                  <a:outerShdw blurRad="50800" dist="39000" dir="5460000" algn="tl">
                    <a:srgbClr val="000000">
                      <a:alpha val="38000"/>
                    </a:srgbClr>
                  </a:outerShdw>
                </a:effectLst>
              </a:rPr>
              <a:t>недирективной</a:t>
            </a:r>
            <a:r>
              <a:rPr lang="ru-RU" sz="3200" b="1" i="1" dirty="0">
                <a:ln w="11430"/>
                <a:solidFill>
                  <a:srgbClr val="C00000"/>
                </a:solidFill>
                <a:effectLst>
                  <a:outerShdw blurRad="50800" dist="39000" dir="5460000" algn="tl">
                    <a:srgbClr val="000000">
                      <a:alpha val="38000"/>
                    </a:srgbClr>
                  </a:outerShdw>
                </a:effectLst>
              </a:rPr>
              <a:t> игровой терапии</a:t>
            </a:r>
            <a:r>
              <a:rPr lang="ru-RU" sz="3200" b="1" dirty="0">
                <a:ln w="11430"/>
                <a:solidFill>
                  <a:srgbClr val="C00000"/>
                </a:solidFill>
                <a:effectLst>
                  <a:outerShdw blurRad="50800" dist="39000" dir="5460000" algn="tl">
                    <a:srgbClr val="000000">
                      <a:alpha val="38000"/>
                    </a:srgbClr>
                  </a:outerShdw>
                </a:effectLst>
              </a:rPr>
              <a:t> </a:t>
            </a:r>
            <a:r>
              <a:rPr lang="ru-RU" sz="3200" b="1" dirty="0" smtClean="0">
                <a:ln w="11430"/>
                <a:solidFill>
                  <a:srgbClr val="C00000"/>
                </a:solidFill>
                <a:effectLst>
                  <a:outerShdw blurRad="50800" dist="39000" dir="5460000" algn="tl">
                    <a:srgbClr val="000000">
                      <a:alpha val="38000"/>
                    </a:srgbClr>
                  </a:outerShdw>
                </a:effectLst>
              </a:rPr>
              <a:t> - терапия отношениями.</a:t>
            </a:r>
          </a:p>
          <a:p>
            <a:endParaRPr lang="ru-RU" b="1" dirty="0" smtClean="0">
              <a:ln w="11430"/>
              <a:solidFill>
                <a:srgbClr val="C00000"/>
              </a:solidFill>
              <a:effectLst>
                <a:outerShdw blurRad="50800" dist="39000" dir="5460000" algn="tl">
                  <a:srgbClr val="000000">
                    <a:alpha val="38000"/>
                  </a:srgbClr>
                </a:outerShdw>
              </a:effectLst>
            </a:endParaRPr>
          </a:p>
          <a:p>
            <a:pPr algn="just"/>
            <a:r>
              <a:rPr lang="ru-RU" sz="2400" b="1" dirty="0" err="1" smtClean="0">
                <a:ln w="11430"/>
                <a:solidFill>
                  <a:schemeClr val="tx2">
                    <a:lumMod val="50000"/>
                  </a:schemeClr>
                </a:solidFill>
                <a:effectLst>
                  <a:outerShdw blurRad="50800" dist="39000" dir="5460000" algn="tl">
                    <a:srgbClr val="000000">
                      <a:alpha val="38000"/>
                    </a:srgbClr>
                  </a:outerShdw>
                </a:effectLst>
              </a:rPr>
              <a:t>Недирективная</a:t>
            </a:r>
            <a:r>
              <a:rPr lang="ru-RU" sz="2400" b="1" dirty="0" smtClean="0">
                <a:ln w="11430"/>
                <a:solidFill>
                  <a:schemeClr val="tx2">
                    <a:lumMod val="50000"/>
                  </a:schemeClr>
                </a:solidFill>
                <a:effectLst>
                  <a:outerShdw blurRad="50800" dist="39000" dir="5460000" algn="tl">
                    <a:srgbClr val="000000">
                      <a:alpha val="38000"/>
                    </a:srgbClr>
                  </a:outerShdw>
                </a:effectLst>
              </a:rPr>
              <a:t> </a:t>
            </a:r>
            <a:r>
              <a:rPr lang="ru-RU" sz="2400" b="1" dirty="0">
                <a:ln w="11430"/>
                <a:solidFill>
                  <a:schemeClr val="tx2">
                    <a:lumMod val="50000"/>
                  </a:schemeClr>
                </a:solidFill>
                <a:effectLst>
                  <a:outerShdw blurRad="50800" dist="39000" dir="5460000" algn="tl">
                    <a:srgbClr val="000000">
                      <a:alpha val="38000"/>
                    </a:srgbClr>
                  </a:outerShdw>
                </a:effectLst>
              </a:rPr>
              <a:t>игровая терапия, может быть представлена как предлагаемая ребенку возможность становления при более благоприятных условиях. </a:t>
            </a:r>
            <a:endParaRPr lang="ru-RU" sz="2400" b="1" dirty="0" smtClean="0">
              <a:ln w="11430"/>
              <a:solidFill>
                <a:schemeClr val="tx2">
                  <a:lumMod val="50000"/>
                </a:schemeClr>
              </a:solidFill>
              <a:effectLst>
                <a:outerShdw blurRad="50800" dist="39000" dir="5460000" algn="tl">
                  <a:srgbClr val="000000">
                    <a:alpha val="38000"/>
                  </a:srgbClr>
                </a:outerShdw>
              </a:effectLst>
            </a:endParaRPr>
          </a:p>
          <a:p>
            <a:endPar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8936576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0" y="0"/>
            <a:ext cx="9324528" cy="6928642"/>
          </a:xfrm>
          <a:prstGeom prst="rect">
            <a:avLst/>
          </a:prstGeom>
        </p:spPr>
      </p:pic>
      <p:sp>
        <p:nvSpPr>
          <p:cNvPr id="3" name="Прямоугольник 2"/>
          <p:cNvSpPr/>
          <p:nvPr/>
        </p:nvSpPr>
        <p:spPr>
          <a:xfrm>
            <a:off x="1691680" y="764705"/>
            <a:ext cx="6120680" cy="3416320"/>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just"/>
            <a:r>
              <a:rPr lang="ru-RU" sz="2400" b="1" dirty="0">
                <a:ln w="11430"/>
                <a:solidFill>
                  <a:schemeClr val="tx2">
                    <a:lumMod val="50000"/>
                  </a:schemeClr>
                </a:solidFill>
                <a:effectLst>
                  <a:outerShdw blurRad="50800" dist="39000" dir="5460000" algn="tl">
                    <a:srgbClr val="000000">
                      <a:alpha val="38000"/>
                    </a:srgbClr>
                  </a:outerShdw>
                </a:effectLst>
              </a:rPr>
              <a:t>Нарушения поведения являются причиной многих трудностей в развитии ребенка. Они существенно сдерживают приобретение  навыков общения, служат источником непонимания, неприятия со стороны окружающих, оказывают разрушающее воздействие на  здоровье, и, в конечном счете, могут привести к искаженному развитию личности.</a:t>
            </a:r>
          </a:p>
        </p:txBody>
      </p:sp>
    </p:spTree>
    <p:extLst>
      <p:ext uri="{BB962C8B-B14F-4D97-AF65-F5344CB8AC3E}">
        <p14:creationId xmlns:p14="http://schemas.microsoft.com/office/powerpoint/2010/main" val="32321655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0" y="31750"/>
            <a:ext cx="9324528" cy="6928642"/>
          </a:xfrm>
          <a:prstGeom prst="rect">
            <a:avLst/>
          </a:prstGeom>
        </p:spPr>
      </p:pic>
      <p:sp>
        <p:nvSpPr>
          <p:cNvPr id="3" name="Прямоугольник 2"/>
          <p:cNvSpPr/>
          <p:nvPr/>
        </p:nvSpPr>
        <p:spPr>
          <a:xfrm>
            <a:off x="1403648" y="612845"/>
            <a:ext cx="6696744" cy="3231654"/>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2800" b="1" dirty="0" smtClean="0">
                <a:ln w="11430"/>
                <a:solidFill>
                  <a:srgbClr val="C00000"/>
                </a:solidFill>
                <a:effectLst>
                  <a:outerShdw blurRad="50800" dist="39000" dir="5460000" algn="tl">
                    <a:srgbClr val="000000">
                      <a:alpha val="38000"/>
                    </a:srgbClr>
                  </a:outerShdw>
                </a:effectLst>
              </a:rPr>
              <a:t>Основные причины </a:t>
            </a:r>
            <a:r>
              <a:rPr lang="ru-RU" sz="2800" b="1" dirty="0">
                <a:ln w="11430"/>
                <a:solidFill>
                  <a:srgbClr val="C00000"/>
                </a:solidFill>
                <a:effectLst>
                  <a:outerShdw blurRad="50800" dist="39000" dir="5460000" algn="tl">
                    <a:srgbClr val="000000">
                      <a:alpha val="38000"/>
                    </a:srgbClr>
                  </a:outerShdw>
                </a:effectLst>
              </a:rPr>
              <a:t>неконструктивного поведения  детей </a:t>
            </a:r>
            <a:endParaRPr lang="ru-RU" sz="2800" b="1" dirty="0" smtClean="0">
              <a:ln w="11430"/>
              <a:solidFill>
                <a:srgbClr val="C00000"/>
              </a:solidFill>
              <a:effectLst>
                <a:outerShdw blurRad="50800" dist="39000" dir="5460000" algn="tl">
                  <a:srgbClr val="000000">
                    <a:alpha val="38000"/>
                  </a:srgbClr>
                </a:outerShdw>
              </a:effectLst>
            </a:endParaRPr>
          </a:p>
          <a:p>
            <a:pPr algn="ctr"/>
            <a:endParaRPr lang="ru-RU" sz="2800" b="1" dirty="0" smtClean="0">
              <a:ln w="11430"/>
              <a:solidFill>
                <a:srgbClr val="C00000"/>
              </a:solidFill>
              <a:effectLst>
                <a:outerShdw blurRad="50800" dist="39000" dir="5460000" algn="tl">
                  <a:srgbClr val="000000">
                    <a:alpha val="38000"/>
                  </a:srgbClr>
                </a:outerShdw>
              </a:effectLst>
            </a:endParaRPr>
          </a:p>
          <a:p>
            <a:pPr marL="342900" indent="-342900">
              <a:buFont typeface="Wingdings" pitchFamily="2" charset="2"/>
              <a:buChar char="v"/>
            </a:pPr>
            <a:r>
              <a:rPr lang="ru-RU" sz="2400" b="1" dirty="0" smtClean="0">
                <a:ln w="11430"/>
                <a:solidFill>
                  <a:schemeClr val="tx2">
                    <a:lumMod val="50000"/>
                  </a:schemeClr>
                </a:solidFill>
                <a:effectLst>
                  <a:outerShdw blurRad="50800" dist="39000" dir="5460000" algn="tl">
                    <a:srgbClr val="000000">
                      <a:alpha val="38000"/>
                    </a:srgbClr>
                  </a:outerShdw>
                </a:effectLst>
              </a:rPr>
              <a:t>особенности </a:t>
            </a:r>
            <a:r>
              <a:rPr lang="ru-RU" sz="2400" b="1" dirty="0">
                <a:ln w="11430"/>
                <a:solidFill>
                  <a:schemeClr val="tx2">
                    <a:lumMod val="50000"/>
                  </a:schemeClr>
                </a:solidFill>
                <a:effectLst>
                  <a:outerShdw blurRad="50800" dist="39000" dir="5460000" algn="tl">
                    <a:srgbClr val="000000">
                      <a:alpha val="38000"/>
                    </a:srgbClr>
                  </a:outerShdw>
                </a:effectLst>
              </a:rPr>
              <a:t>нейродинамических свойств </a:t>
            </a:r>
            <a:r>
              <a:rPr lang="ru-RU" sz="2400" b="1" dirty="0" smtClean="0">
                <a:ln w="11430"/>
                <a:solidFill>
                  <a:schemeClr val="tx2">
                    <a:lumMod val="50000"/>
                  </a:schemeClr>
                </a:solidFill>
                <a:effectLst>
                  <a:outerShdw blurRad="50800" dist="39000" dir="5460000" algn="tl">
                    <a:srgbClr val="000000">
                      <a:alpha val="38000"/>
                    </a:srgbClr>
                  </a:outerShdw>
                </a:effectLst>
              </a:rPr>
              <a:t>, </a:t>
            </a:r>
            <a:endParaRPr lang="ru-RU" sz="2400" b="1" dirty="0">
              <a:ln w="11430"/>
              <a:solidFill>
                <a:schemeClr val="tx2">
                  <a:lumMod val="50000"/>
                </a:schemeClr>
              </a:solidFill>
              <a:effectLst>
                <a:outerShdw blurRad="50800" dist="39000" dir="5460000" algn="tl">
                  <a:srgbClr val="000000">
                    <a:alpha val="38000"/>
                  </a:srgbClr>
                </a:outerShdw>
              </a:effectLst>
            </a:endParaRPr>
          </a:p>
          <a:p>
            <a:pPr marL="342900" indent="-342900">
              <a:buFont typeface="Wingdings" pitchFamily="2" charset="2"/>
              <a:buChar char="v"/>
            </a:pPr>
            <a:r>
              <a:rPr lang="ru-RU" sz="2400" b="1" dirty="0" smtClean="0">
                <a:ln w="11430"/>
                <a:solidFill>
                  <a:schemeClr val="tx2">
                    <a:lumMod val="50000"/>
                  </a:schemeClr>
                </a:solidFill>
                <a:effectLst>
                  <a:outerShdw blurRad="50800" dist="39000" dir="5460000" algn="tl">
                    <a:srgbClr val="000000">
                      <a:alpha val="38000"/>
                    </a:srgbClr>
                  </a:outerShdw>
                </a:effectLst>
              </a:rPr>
              <a:t>дефицит </a:t>
            </a:r>
            <a:r>
              <a:rPr lang="ru-RU" sz="2400" b="1" dirty="0">
                <a:ln w="11430"/>
                <a:solidFill>
                  <a:schemeClr val="tx2">
                    <a:lumMod val="50000"/>
                  </a:schemeClr>
                </a:solidFill>
                <a:effectLst>
                  <a:outerShdw blurRad="50800" dist="39000" dir="5460000" algn="tl">
                    <a:srgbClr val="000000">
                      <a:alpha val="38000"/>
                    </a:srgbClr>
                  </a:outerShdw>
                </a:effectLst>
              </a:rPr>
              <a:t>родительского </a:t>
            </a:r>
            <a:r>
              <a:rPr lang="ru-RU" sz="2400" b="1" dirty="0" smtClean="0">
                <a:ln w="11430"/>
                <a:solidFill>
                  <a:schemeClr val="tx2">
                    <a:lumMod val="50000"/>
                  </a:schemeClr>
                </a:solidFill>
                <a:effectLst>
                  <a:outerShdw blurRad="50800" dist="39000" dir="5460000" algn="tl">
                    <a:srgbClr val="000000">
                      <a:alpha val="38000"/>
                    </a:srgbClr>
                  </a:outerShdw>
                </a:effectLst>
              </a:rPr>
              <a:t>внимания, </a:t>
            </a:r>
            <a:endParaRPr lang="ru-RU" sz="2400" b="1" dirty="0">
              <a:ln w="11430"/>
              <a:solidFill>
                <a:schemeClr val="tx2">
                  <a:lumMod val="50000"/>
                </a:schemeClr>
              </a:solidFill>
              <a:effectLst>
                <a:outerShdw blurRad="50800" dist="39000" dir="5460000" algn="tl">
                  <a:srgbClr val="000000">
                    <a:alpha val="38000"/>
                  </a:srgbClr>
                </a:outerShdw>
              </a:effectLst>
            </a:endParaRPr>
          </a:p>
          <a:p>
            <a:pPr marL="342900" indent="-342900">
              <a:buFont typeface="Wingdings" pitchFamily="2" charset="2"/>
              <a:buChar char="v"/>
            </a:pPr>
            <a:r>
              <a:rPr lang="ru-RU" sz="2400" b="1" dirty="0" smtClean="0">
                <a:ln w="11430"/>
                <a:solidFill>
                  <a:schemeClr val="tx2">
                    <a:lumMod val="50000"/>
                  </a:schemeClr>
                </a:solidFill>
                <a:effectLst>
                  <a:outerShdw blurRad="50800" dist="39000" dir="5460000" algn="tl">
                    <a:srgbClr val="000000">
                      <a:alpha val="38000"/>
                    </a:srgbClr>
                  </a:outerShdw>
                </a:effectLst>
              </a:rPr>
              <a:t>стиль </a:t>
            </a:r>
            <a:r>
              <a:rPr lang="ru-RU" sz="2400" b="1" dirty="0">
                <a:ln w="11430"/>
                <a:solidFill>
                  <a:schemeClr val="tx2">
                    <a:lumMod val="50000"/>
                  </a:schemeClr>
                </a:solidFill>
                <a:effectLst>
                  <a:outerShdw blurRad="50800" dist="39000" dir="5460000" algn="tl">
                    <a:srgbClr val="000000">
                      <a:alpha val="38000"/>
                    </a:srgbClr>
                  </a:outerShdw>
                </a:effectLst>
              </a:rPr>
              <a:t>взаимоотношений со </a:t>
            </a:r>
            <a:r>
              <a:rPr lang="ru-RU" sz="2400" b="1" dirty="0" smtClean="0">
                <a:ln w="11430"/>
                <a:solidFill>
                  <a:schemeClr val="tx2">
                    <a:lumMod val="50000"/>
                  </a:schemeClr>
                </a:solidFill>
                <a:effectLst>
                  <a:outerShdw blurRad="50800" dist="39000" dir="5460000" algn="tl">
                    <a:srgbClr val="000000">
                      <a:alpha val="38000"/>
                    </a:srgbClr>
                  </a:outerShdw>
                </a:effectLst>
              </a:rPr>
              <a:t>сверстниками, </a:t>
            </a:r>
            <a:endParaRPr lang="ru-RU" sz="2400" b="1" dirty="0">
              <a:ln w="11430"/>
              <a:solidFill>
                <a:schemeClr val="tx2">
                  <a:lumMod val="50000"/>
                </a:schemeClr>
              </a:solidFill>
              <a:effectLst>
                <a:outerShdw blurRad="50800" dist="39000" dir="5460000" algn="tl">
                  <a:srgbClr val="000000">
                    <a:alpha val="38000"/>
                  </a:srgbClr>
                </a:outerShdw>
              </a:effectLst>
            </a:endParaRPr>
          </a:p>
          <a:p>
            <a:pPr marL="342900" indent="-342900">
              <a:buFont typeface="Wingdings" pitchFamily="2" charset="2"/>
              <a:buChar char="v"/>
            </a:pPr>
            <a:r>
              <a:rPr lang="ru-RU" sz="2400" b="1" dirty="0" smtClean="0">
                <a:ln w="11430"/>
                <a:solidFill>
                  <a:schemeClr val="tx2">
                    <a:lumMod val="50000"/>
                  </a:schemeClr>
                </a:solidFill>
                <a:effectLst>
                  <a:outerShdw blurRad="50800" dist="39000" dir="5460000" algn="tl">
                    <a:srgbClr val="000000">
                      <a:alpha val="38000"/>
                    </a:srgbClr>
                  </a:outerShdw>
                </a:effectLst>
              </a:rPr>
              <a:t>недостаток </a:t>
            </a:r>
            <a:r>
              <a:rPr lang="ru-RU" sz="2400" b="1" dirty="0">
                <a:ln w="11430"/>
                <a:solidFill>
                  <a:schemeClr val="tx2">
                    <a:lumMod val="50000"/>
                  </a:schemeClr>
                </a:solidFill>
                <a:effectLst>
                  <a:outerShdw blurRad="50800" dist="39000" dir="5460000" algn="tl">
                    <a:srgbClr val="000000">
                      <a:alpha val="38000"/>
                    </a:srgbClr>
                  </a:outerShdw>
                </a:effectLst>
              </a:rPr>
              <a:t>двигательной активности и физической нагрузки.</a:t>
            </a:r>
          </a:p>
        </p:txBody>
      </p:sp>
    </p:spTree>
    <p:extLst>
      <p:ext uri="{BB962C8B-B14F-4D97-AF65-F5344CB8AC3E}">
        <p14:creationId xmlns:p14="http://schemas.microsoft.com/office/powerpoint/2010/main" val="24074926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54663" y="-30057"/>
            <a:ext cx="9324528" cy="6928642"/>
          </a:xfrm>
          <a:prstGeom prst="rect">
            <a:avLst/>
          </a:prstGeom>
        </p:spPr>
      </p:pic>
      <p:sp>
        <p:nvSpPr>
          <p:cNvPr id="4" name="Прямоугольник 3"/>
          <p:cNvSpPr/>
          <p:nvPr/>
        </p:nvSpPr>
        <p:spPr>
          <a:xfrm>
            <a:off x="1331640" y="764704"/>
            <a:ext cx="6624736" cy="3416320"/>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just"/>
            <a:r>
              <a:rPr lang="ru-RU" sz="2400" b="1" dirty="0" err="1">
                <a:ln w="11430"/>
                <a:solidFill>
                  <a:schemeClr val="tx2">
                    <a:lumMod val="50000"/>
                  </a:schemeClr>
                </a:solidFill>
                <a:effectLst>
                  <a:outerShdw blurRad="50800" dist="39000" dir="5460000" algn="tl">
                    <a:srgbClr val="000000">
                      <a:alpha val="38000"/>
                    </a:srgbClr>
                  </a:outerShdw>
                </a:effectLst>
              </a:rPr>
              <a:t>Недирективная</a:t>
            </a:r>
            <a:r>
              <a:rPr lang="ru-RU" sz="2400" b="1" dirty="0">
                <a:ln w="11430"/>
                <a:solidFill>
                  <a:schemeClr val="tx2">
                    <a:lumMod val="50000"/>
                  </a:schemeClr>
                </a:solidFill>
                <a:effectLst>
                  <a:outerShdw blurRad="50800" dist="39000" dir="5460000" algn="tl">
                    <a:srgbClr val="000000">
                      <a:alpha val="38000"/>
                    </a:srgbClr>
                  </a:outerShdw>
                </a:effectLst>
              </a:rPr>
              <a:t> игровая терапия не является симптоматическим лечением, так что ход занятий не предусматривает прямых "атак" на проблемы ребенка. </a:t>
            </a:r>
            <a:endParaRPr lang="ru-RU" sz="2400" b="1" dirty="0" smtClean="0">
              <a:ln w="11430"/>
              <a:solidFill>
                <a:schemeClr val="tx2">
                  <a:lumMod val="50000"/>
                </a:schemeClr>
              </a:solidFill>
              <a:effectLst>
                <a:outerShdw blurRad="50800" dist="39000" dir="5460000" algn="tl">
                  <a:srgbClr val="000000">
                    <a:alpha val="38000"/>
                  </a:srgbClr>
                </a:outerShdw>
              </a:effectLst>
            </a:endParaRPr>
          </a:p>
          <a:p>
            <a:pPr algn="just"/>
            <a:r>
              <a:rPr lang="ru-RU" sz="2400" b="1" dirty="0" smtClean="0">
                <a:ln w="11430"/>
                <a:solidFill>
                  <a:schemeClr val="tx2">
                    <a:lumMod val="50000"/>
                  </a:schemeClr>
                </a:solidFill>
                <a:effectLst>
                  <a:outerShdw blurRad="50800" dist="39000" dir="5460000" algn="tl">
                    <a:srgbClr val="000000">
                      <a:alpha val="38000"/>
                    </a:srgbClr>
                  </a:outerShdw>
                </a:effectLst>
              </a:rPr>
              <a:t>Целью </a:t>
            </a:r>
            <a:r>
              <a:rPr lang="ru-RU" sz="2400" b="1" dirty="0">
                <a:ln w="11430"/>
                <a:solidFill>
                  <a:schemeClr val="tx2">
                    <a:lumMod val="50000"/>
                  </a:schemeClr>
                </a:solidFill>
                <a:effectLst>
                  <a:outerShdw blurRad="50800" dist="39000" dir="5460000" algn="tl">
                    <a:srgbClr val="000000">
                      <a:alpha val="38000"/>
                    </a:srgbClr>
                  </a:outerShdw>
                </a:effectLst>
              </a:rPr>
              <a:t>работы является гармонизация всей эмоционально-волевой сферы ребёнка. Коррекция же нарушений в поведении и самоощущении ребёнка является следствием и как бы побочным эффектом занятий.</a:t>
            </a:r>
          </a:p>
        </p:txBody>
      </p:sp>
    </p:spTree>
    <p:extLst>
      <p:ext uri="{BB962C8B-B14F-4D97-AF65-F5344CB8AC3E}">
        <p14:creationId xmlns:p14="http://schemas.microsoft.com/office/powerpoint/2010/main" val="8479310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0" y="0"/>
            <a:ext cx="9324528" cy="6928642"/>
          </a:xfrm>
          <a:prstGeom prst="rect">
            <a:avLst/>
          </a:prstGeom>
        </p:spPr>
      </p:pic>
      <p:sp>
        <p:nvSpPr>
          <p:cNvPr id="4" name="Прямоугольник 3"/>
          <p:cNvSpPr/>
          <p:nvPr/>
        </p:nvSpPr>
        <p:spPr>
          <a:xfrm>
            <a:off x="1619672" y="764705"/>
            <a:ext cx="6480720" cy="4031873"/>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3200" b="1" dirty="0">
                <a:ln w="11430"/>
                <a:solidFill>
                  <a:srgbClr val="C00000"/>
                </a:solidFill>
                <a:effectLst>
                  <a:outerShdw blurRad="50800" dist="39000" dir="5460000" algn="tl">
                    <a:srgbClr val="000000">
                      <a:alpha val="38000"/>
                    </a:srgbClr>
                  </a:outerShdw>
                </a:effectLst>
              </a:rPr>
              <a:t>Функции </a:t>
            </a:r>
            <a:r>
              <a:rPr lang="ru-RU" sz="3200" b="1" dirty="0" smtClean="0">
                <a:ln w="11430"/>
                <a:solidFill>
                  <a:srgbClr val="C00000"/>
                </a:solidFill>
                <a:effectLst>
                  <a:outerShdw blurRad="50800" dist="39000" dir="5460000" algn="tl">
                    <a:srgbClr val="000000">
                      <a:alpha val="38000"/>
                    </a:srgbClr>
                  </a:outerShdw>
                </a:effectLst>
              </a:rPr>
              <a:t>педагога</a:t>
            </a:r>
          </a:p>
          <a:p>
            <a:pPr algn="ctr"/>
            <a:endParaRPr lang="ru-RU" sz="3200" b="1" dirty="0">
              <a:ln w="11430"/>
              <a:solidFill>
                <a:srgbClr val="C00000"/>
              </a:solidFill>
              <a:effectLst>
                <a:outerShdw blurRad="50800" dist="39000" dir="5460000" algn="tl">
                  <a:srgbClr val="000000">
                    <a:alpha val="38000"/>
                  </a:srgbClr>
                </a:outerShdw>
              </a:effectLst>
            </a:endParaRPr>
          </a:p>
          <a:p>
            <a:pPr marL="342900" lvl="0" indent="-342900">
              <a:buFont typeface="Wingdings" pitchFamily="2" charset="2"/>
              <a:buChar char="v"/>
            </a:pPr>
            <a:r>
              <a:rPr lang="ru-RU" sz="2400" b="1" dirty="0">
                <a:ln w="11430"/>
                <a:solidFill>
                  <a:schemeClr val="tx2">
                    <a:lumMod val="50000"/>
                  </a:schemeClr>
                </a:solidFill>
                <a:effectLst>
                  <a:outerShdw blurRad="50800" dist="39000" dir="5460000" algn="tl">
                    <a:srgbClr val="000000">
                      <a:alpha val="38000"/>
                    </a:srgbClr>
                  </a:outerShdw>
                </a:effectLst>
              </a:rPr>
              <a:t>Первая задача профессионала в данном случае - создать условия для того, чтобы ребенок свободно проявлял свои чувства и потребности. </a:t>
            </a:r>
            <a:endParaRPr lang="ru-RU" sz="2400" b="1" dirty="0" smtClean="0">
              <a:ln w="11430"/>
              <a:solidFill>
                <a:schemeClr val="tx2">
                  <a:lumMod val="50000"/>
                </a:schemeClr>
              </a:solidFill>
              <a:effectLst>
                <a:outerShdw blurRad="50800" dist="39000" dir="5460000" algn="tl">
                  <a:srgbClr val="000000">
                    <a:alpha val="38000"/>
                  </a:srgbClr>
                </a:outerShdw>
              </a:effectLst>
            </a:endParaRPr>
          </a:p>
          <a:p>
            <a:pPr marL="342900" lvl="0" indent="-342900">
              <a:buFont typeface="Wingdings" pitchFamily="2" charset="2"/>
              <a:buChar char="v"/>
            </a:pPr>
            <a:r>
              <a:rPr lang="ru-RU" sz="2400" b="1" dirty="0" smtClean="0">
                <a:ln w="11430"/>
                <a:solidFill>
                  <a:schemeClr val="tx2">
                    <a:lumMod val="50000"/>
                  </a:schemeClr>
                </a:solidFill>
                <a:effectLst>
                  <a:outerShdw blurRad="50800" dist="39000" dir="5460000" algn="tl">
                    <a:srgbClr val="000000">
                      <a:alpha val="38000"/>
                    </a:srgbClr>
                  </a:outerShdw>
                </a:effectLst>
              </a:rPr>
              <a:t>Все </a:t>
            </a:r>
            <a:r>
              <a:rPr lang="ru-RU" sz="2400" b="1" dirty="0">
                <a:ln w="11430"/>
                <a:solidFill>
                  <a:schemeClr val="tx2">
                    <a:lumMod val="50000"/>
                  </a:schemeClr>
                </a:solidFill>
                <a:effectLst>
                  <a:outerShdw blurRad="50800" dist="39000" dir="5460000" algn="tl">
                    <a:srgbClr val="000000">
                      <a:alpha val="38000"/>
                    </a:srgbClr>
                  </a:outerShdw>
                </a:effectLst>
              </a:rPr>
              <a:t>инициативы ребенка, не приносящие вред ему самому, педагогу и оборудованию игровой комнаты, принимаются и разделяются специалистом. </a:t>
            </a:r>
          </a:p>
        </p:txBody>
      </p:sp>
    </p:spTree>
    <p:extLst>
      <p:ext uri="{BB962C8B-B14F-4D97-AF65-F5344CB8AC3E}">
        <p14:creationId xmlns:p14="http://schemas.microsoft.com/office/powerpoint/2010/main" val="3878886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8078" y="-70642"/>
            <a:ext cx="9324528" cy="6928642"/>
          </a:xfrm>
          <a:prstGeom prst="rect">
            <a:avLst/>
          </a:prstGeom>
        </p:spPr>
      </p:pic>
      <p:sp>
        <p:nvSpPr>
          <p:cNvPr id="3" name="Прямоугольник 2"/>
          <p:cNvSpPr/>
          <p:nvPr/>
        </p:nvSpPr>
        <p:spPr>
          <a:xfrm>
            <a:off x="1691680" y="548680"/>
            <a:ext cx="6120680" cy="4031873"/>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sz="3200" b="1" dirty="0">
                <a:ln w="11430"/>
                <a:solidFill>
                  <a:schemeClr val="tx2">
                    <a:lumMod val="50000"/>
                  </a:schemeClr>
                </a:solidFill>
                <a:effectLst>
                  <a:outerShdw blurRad="50800" dist="39000" dir="5460000" algn="tl">
                    <a:srgbClr val="000000">
                      <a:alpha val="38000"/>
                    </a:srgbClr>
                  </a:outerShdw>
                </a:effectLst>
              </a:rPr>
              <a:t>Одна из задач, которую ставит перед нами ФГОС ДО, – создать в </a:t>
            </a:r>
            <a:r>
              <a:rPr lang="ru-RU" sz="3200" b="1" dirty="0" smtClean="0">
                <a:ln w="11430"/>
                <a:solidFill>
                  <a:schemeClr val="tx2">
                    <a:lumMod val="50000"/>
                  </a:schemeClr>
                </a:solidFill>
                <a:effectLst>
                  <a:outerShdw blurRad="50800" dist="39000" dir="5460000" algn="tl">
                    <a:srgbClr val="000000">
                      <a:alpha val="38000"/>
                    </a:srgbClr>
                  </a:outerShdw>
                </a:effectLst>
              </a:rPr>
              <a:t>детском саду </a:t>
            </a:r>
            <a:r>
              <a:rPr lang="ru-RU" sz="3200" b="1" dirty="0">
                <a:ln w="11430"/>
                <a:solidFill>
                  <a:schemeClr val="tx2">
                    <a:lumMod val="50000"/>
                  </a:schemeClr>
                </a:solidFill>
                <a:effectLst>
                  <a:outerShdw blurRad="50800" dist="39000" dir="5460000" algn="tl">
                    <a:srgbClr val="000000">
                      <a:alpha val="38000"/>
                    </a:srgbClr>
                  </a:outerShdw>
                </a:effectLst>
              </a:rPr>
              <a:t>благоприятные условия для развития личности </a:t>
            </a:r>
            <a:r>
              <a:rPr lang="ru-RU" sz="3200" b="1" dirty="0">
                <a:ln w="11430">
                  <a:noFill/>
                </a:ln>
                <a:solidFill>
                  <a:schemeClr val="tx2">
                    <a:lumMod val="50000"/>
                  </a:schemeClr>
                </a:solidFill>
                <a:effectLst>
                  <a:outerShdw blurRad="50800" dist="39000" dir="5460000" algn="tl">
                    <a:srgbClr val="000000">
                      <a:alpha val="38000"/>
                    </a:srgbClr>
                  </a:outerShdw>
                </a:effectLst>
              </a:rPr>
              <a:t>каждого</a:t>
            </a:r>
            <a:r>
              <a:rPr lang="ru-RU" sz="3200" b="1" dirty="0">
                <a:ln w="11430"/>
                <a:solidFill>
                  <a:schemeClr val="tx2">
                    <a:lumMod val="50000"/>
                  </a:schemeClr>
                </a:solidFill>
                <a:effectLst>
                  <a:outerShdw blurRad="50800" dist="39000" dir="5460000" algn="tl">
                    <a:srgbClr val="000000">
                      <a:alpha val="38000"/>
                    </a:srgbClr>
                  </a:outerShdw>
                </a:effectLst>
              </a:rPr>
              <a:t> ребенка, оказывая при этом грамотное психолого-педагогическое сопровождение детей.</a:t>
            </a:r>
          </a:p>
        </p:txBody>
      </p:sp>
    </p:spTree>
    <p:extLst>
      <p:ext uri="{BB962C8B-B14F-4D97-AF65-F5344CB8AC3E}">
        <p14:creationId xmlns:p14="http://schemas.microsoft.com/office/powerpoint/2010/main" val="21404467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80528" y="-4370"/>
            <a:ext cx="9324528" cy="6928642"/>
          </a:xfrm>
          <a:prstGeom prst="rect">
            <a:avLst/>
          </a:prstGeom>
        </p:spPr>
      </p:pic>
      <p:sp>
        <p:nvSpPr>
          <p:cNvPr id="3" name="Прямоугольник 2"/>
          <p:cNvSpPr/>
          <p:nvPr/>
        </p:nvSpPr>
        <p:spPr>
          <a:xfrm>
            <a:off x="1403648" y="751344"/>
            <a:ext cx="6336704" cy="3785652"/>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sz="2400" b="1" i="1" dirty="0">
                <a:ln w="11430"/>
                <a:solidFill>
                  <a:srgbClr val="C00000"/>
                </a:solidFill>
                <a:effectLst>
                  <a:outerShdw blurRad="50800" dist="39000" dir="5460000" algn="tl">
                    <a:srgbClr val="000000">
                      <a:alpha val="38000"/>
                    </a:srgbClr>
                  </a:outerShdw>
                </a:effectLst>
              </a:rPr>
              <a:t>Показания для применения игровой терапии - широкий спектр расстройств эмоционально-волевой сферы и </a:t>
            </a:r>
            <a:r>
              <a:rPr lang="ru-RU" sz="2400" b="1" i="1" dirty="0" smtClean="0">
                <a:ln w="11430"/>
                <a:solidFill>
                  <a:srgbClr val="C00000"/>
                </a:solidFill>
                <a:effectLst>
                  <a:outerShdw blurRad="50800" dist="39000" dir="5460000" algn="tl">
                    <a:srgbClr val="000000">
                      <a:alpha val="38000"/>
                    </a:srgbClr>
                  </a:outerShdw>
                </a:effectLst>
              </a:rPr>
              <a:t>поведения:</a:t>
            </a:r>
          </a:p>
          <a:p>
            <a:endParaRPr lang="ru-RU" sz="2400" b="1" dirty="0">
              <a:ln w="11430"/>
              <a:solidFill>
                <a:srgbClr val="C00000"/>
              </a:solidFill>
              <a:effectLst>
                <a:outerShdw blurRad="50800" dist="39000" dir="5460000" algn="tl">
                  <a:srgbClr val="000000">
                    <a:alpha val="38000"/>
                  </a:srgbClr>
                </a:outerShdw>
              </a:effectLst>
            </a:endParaRPr>
          </a:p>
          <a:p>
            <a:r>
              <a:rPr lang="ru-RU" sz="2400" b="1" dirty="0">
                <a:ln w="11430"/>
                <a:solidFill>
                  <a:schemeClr val="tx2">
                    <a:lumMod val="50000"/>
                  </a:schemeClr>
                </a:solidFill>
                <a:effectLst>
                  <a:outerShdw blurRad="50800" dist="39000" dir="5460000" algn="tl">
                    <a:srgbClr val="000000">
                      <a:alpha val="38000"/>
                    </a:srgbClr>
                  </a:outerShdw>
                </a:effectLst>
              </a:rPr>
              <a:t>- застенчивость, робость, неуверенность </a:t>
            </a:r>
          </a:p>
          <a:p>
            <a:r>
              <a:rPr lang="ru-RU" sz="2400" b="1" dirty="0">
                <a:ln w="11430"/>
                <a:solidFill>
                  <a:schemeClr val="tx2">
                    <a:lumMod val="50000"/>
                  </a:schemeClr>
                </a:solidFill>
                <a:effectLst>
                  <a:outerShdw blurRad="50800" dist="39000" dir="5460000" algn="tl">
                    <a:srgbClr val="000000">
                      <a:alpha val="38000"/>
                    </a:srgbClr>
                  </a:outerShdw>
                </a:effectLst>
              </a:rPr>
              <a:t>- агрессивное поведение, повышенная конфликтность в отношениях с детьми и/или взрослыми </a:t>
            </a:r>
          </a:p>
          <a:p>
            <a:r>
              <a:rPr lang="ru-RU" sz="2400" b="1" dirty="0">
                <a:ln w="11430"/>
                <a:solidFill>
                  <a:schemeClr val="tx2">
                    <a:lumMod val="50000"/>
                  </a:schemeClr>
                </a:solidFill>
                <a:effectLst>
                  <a:outerShdw blurRad="50800" dist="39000" dir="5460000" algn="tl">
                    <a:srgbClr val="000000">
                      <a:alpha val="38000"/>
                    </a:srgbClr>
                  </a:outerShdw>
                </a:effectLst>
              </a:rPr>
              <a:t>- страхи, повышенная тревожность ребёнка и другие проблемы. </a:t>
            </a:r>
          </a:p>
        </p:txBody>
      </p:sp>
    </p:spTree>
    <p:extLst>
      <p:ext uri="{BB962C8B-B14F-4D97-AF65-F5344CB8AC3E}">
        <p14:creationId xmlns:p14="http://schemas.microsoft.com/office/powerpoint/2010/main" val="2963912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0" y="0"/>
            <a:ext cx="9324528" cy="6928642"/>
          </a:xfrm>
          <a:prstGeom prst="rect">
            <a:avLst/>
          </a:prstGeom>
        </p:spPr>
      </p:pic>
      <p:sp>
        <p:nvSpPr>
          <p:cNvPr id="3" name="Прямоугольник 2"/>
          <p:cNvSpPr/>
          <p:nvPr/>
        </p:nvSpPr>
        <p:spPr>
          <a:xfrm>
            <a:off x="1619672" y="764705"/>
            <a:ext cx="6408712" cy="4154984"/>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just"/>
            <a:r>
              <a:rPr lang="ru-RU" sz="2400" b="1" i="1" dirty="0">
                <a:ln w="11430"/>
                <a:solidFill>
                  <a:srgbClr val="C00000"/>
                </a:solidFill>
                <a:effectLst>
                  <a:outerShdw blurRad="50800" dist="39000" dir="5460000" algn="tl">
                    <a:srgbClr val="000000">
                      <a:alpha val="38000"/>
                    </a:srgbClr>
                  </a:outerShdw>
                </a:effectLst>
              </a:rPr>
              <a:t>Игровая терапия может быть полезна детям,</a:t>
            </a:r>
            <a:r>
              <a:rPr lang="ru-RU" sz="2400" b="1" dirty="0">
                <a:ln w="11430"/>
                <a:solidFill>
                  <a:srgbClr val="C00000"/>
                </a:solidFill>
                <a:effectLst>
                  <a:outerShdw blurRad="50800" dist="39000" dir="5460000" algn="tl">
                    <a:srgbClr val="000000">
                      <a:alpha val="38000"/>
                    </a:srgbClr>
                  </a:outerShdw>
                </a:effectLst>
              </a:rPr>
              <a:t> </a:t>
            </a:r>
            <a:r>
              <a:rPr lang="ru-RU" sz="2400" b="1" dirty="0">
                <a:ln w="11430"/>
                <a:solidFill>
                  <a:schemeClr val="tx2">
                    <a:lumMod val="50000"/>
                  </a:schemeClr>
                </a:solidFill>
                <a:effectLst>
                  <a:outerShdw blurRad="50800" dist="39000" dir="5460000" algn="tl">
                    <a:srgbClr val="000000">
                      <a:alpha val="38000"/>
                    </a:srgbClr>
                  </a:outerShdw>
                </a:effectLst>
              </a:rPr>
              <a:t>пережившим или переживающим травматическое событие, а также при необходимости адаптироваться к новым условиям из-за изменений в жизни ребенка и его семьи. </a:t>
            </a:r>
          </a:p>
          <a:p>
            <a:pPr algn="just"/>
            <a:r>
              <a:rPr lang="ru-RU" sz="2400" b="1" i="1" dirty="0">
                <a:ln w="11430"/>
                <a:solidFill>
                  <a:srgbClr val="C00000"/>
                </a:solidFill>
                <a:effectLst>
                  <a:outerShdw blurRad="50800" dist="39000" dir="5460000" algn="tl">
                    <a:srgbClr val="000000">
                      <a:alpha val="38000"/>
                    </a:srgbClr>
                  </a:outerShdw>
                </a:effectLst>
              </a:rPr>
              <a:t>Игровая терапия уместна для детей,</a:t>
            </a:r>
            <a:r>
              <a:rPr lang="ru-RU" sz="2400" b="1" dirty="0">
                <a:ln w="11430"/>
                <a:solidFill>
                  <a:srgbClr val="C00000"/>
                </a:solidFill>
                <a:effectLst>
                  <a:outerShdw blurRad="50800" dist="39000" dir="5460000" algn="tl">
                    <a:srgbClr val="000000">
                      <a:alpha val="38000"/>
                    </a:srgbClr>
                  </a:outerShdw>
                </a:effectLst>
              </a:rPr>
              <a:t> </a:t>
            </a:r>
            <a:r>
              <a:rPr lang="ru-RU" sz="2400" b="1" dirty="0">
                <a:ln w="11430"/>
                <a:solidFill>
                  <a:schemeClr val="tx2">
                    <a:lumMod val="50000"/>
                  </a:schemeClr>
                </a:solidFill>
                <a:effectLst>
                  <a:outerShdw blurRad="50800" dist="39000" dir="5460000" algn="tl">
                    <a:srgbClr val="000000">
                      <a:alpha val="38000"/>
                    </a:srgbClr>
                  </a:outerShdw>
                </a:effectLst>
              </a:rPr>
              <a:t>нуждающимся в комплексной помощи разных специалистов. При ряде неврологических </a:t>
            </a:r>
            <a:r>
              <a:rPr lang="ru-RU" sz="2400" b="1" dirty="0" smtClean="0">
                <a:ln w="11430"/>
                <a:solidFill>
                  <a:schemeClr val="tx2">
                    <a:lumMod val="50000"/>
                  </a:schemeClr>
                </a:solidFill>
                <a:effectLst>
                  <a:outerShdw blurRad="50800" dist="39000" dir="5460000" algn="tl">
                    <a:srgbClr val="000000">
                      <a:alpha val="38000"/>
                    </a:srgbClr>
                  </a:outerShdw>
                </a:effectLst>
              </a:rPr>
              <a:t>нарушений и соматических  заболеваний.</a:t>
            </a:r>
            <a:endParaRPr lang="ru-RU" sz="2400" b="1" dirty="0">
              <a:ln w="11430"/>
              <a:solidFill>
                <a:schemeClr val="tx2">
                  <a:lumMod val="50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4394400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62869" y="5858"/>
            <a:ext cx="9324528" cy="6928642"/>
          </a:xfrm>
          <a:prstGeom prst="rect">
            <a:avLst/>
          </a:prstGeom>
        </p:spPr>
      </p:pic>
      <p:sp>
        <p:nvSpPr>
          <p:cNvPr id="3" name="Прямоугольник 2"/>
          <p:cNvSpPr/>
          <p:nvPr/>
        </p:nvSpPr>
        <p:spPr>
          <a:xfrm>
            <a:off x="1619672" y="476672"/>
            <a:ext cx="6408712" cy="5009064"/>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2400" b="1" dirty="0">
                <a:ln w="11430"/>
                <a:solidFill>
                  <a:srgbClr val="C00000"/>
                </a:solidFill>
                <a:effectLst>
                  <a:outerShdw blurRad="50800" dist="39000" dir="5460000" algn="tl">
                    <a:srgbClr val="000000">
                      <a:alpha val="38000"/>
                    </a:srgbClr>
                  </a:outerShdw>
                </a:effectLst>
              </a:rPr>
              <a:t>Практические приемы </a:t>
            </a:r>
            <a:r>
              <a:rPr lang="ru-RU" sz="2400" b="1" dirty="0" err="1">
                <a:ln w="11430"/>
                <a:solidFill>
                  <a:srgbClr val="C00000"/>
                </a:solidFill>
                <a:effectLst>
                  <a:outerShdw blurRad="50800" dist="39000" dir="5460000" algn="tl">
                    <a:srgbClr val="000000">
                      <a:alpha val="38000"/>
                    </a:srgbClr>
                  </a:outerShdw>
                </a:effectLst>
              </a:rPr>
              <a:t>игротерапии</a:t>
            </a:r>
            <a:endParaRPr lang="ru-RU" sz="2400" b="1" dirty="0">
              <a:ln w="11430"/>
              <a:solidFill>
                <a:srgbClr val="C00000"/>
              </a:solidFill>
              <a:effectLst>
                <a:outerShdw blurRad="50800" dist="39000" dir="5460000" algn="tl">
                  <a:srgbClr val="000000">
                    <a:alpha val="38000"/>
                  </a:srgbClr>
                </a:outerShdw>
              </a:effectLst>
            </a:endParaRPr>
          </a:p>
          <a:p>
            <a:endParaRPr lang="ru-RU" b="1" dirty="0" smtClean="0">
              <a:ln w="11430"/>
              <a:solidFill>
                <a:schemeClr val="tx2">
                  <a:lumMod val="50000"/>
                </a:schemeClr>
              </a:solidFill>
              <a:effectLst>
                <a:outerShdw blurRad="50800" dist="39000" dir="5460000" algn="tl">
                  <a:srgbClr val="000000">
                    <a:alpha val="38000"/>
                  </a:srgbClr>
                </a:outerShdw>
              </a:effectLst>
            </a:endParaRPr>
          </a:p>
          <a:p>
            <a:r>
              <a:rPr lang="ru-RU" sz="1850" b="1" dirty="0" smtClean="0">
                <a:ln w="11430"/>
                <a:solidFill>
                  <a:schemeClr val="tx2">
                    <a:lumMod val="50000"/>
                  </a:schemeClr>
                </a:solidFill>
                <a:effectLst>
                  <a:outerShdw blurRad="50800" dist="39000" dir="5460000" algn="tl">
                    <a:srgbClr val="000000">
                      <a:alpha val="38000"/>
                    </a:srgbClr>
                  </a:outerShdw>
                </a:effectLst>
              </a:rPr>
              <a:t>Начинать </a:t>
            </a:r>
            <a:r>
              <a:rPr lang="ru-RU" sz="1850" b="1" dirty="0">
                <a:ln w="11430"/>
                <a:solidFill>
                  <a:schemeClr val="tx2">
                    <a:lumMod val="50000"/>
                  </a:schemeClr>
                </a:solidFill>
                <a:effectLst>
                  <a:outerShdw blurRad="50800" dist="39000" dir="5460000" algn="tl">
                    <a:srgbClr val="000000">
                      <a:alpha val="38000"/>
                    </a:srgbClr>
                  </a:outerShdw>
                </a:effectLst>
              </a:rPr>
              <a:t>игровые занятия с ребёнком можно с игр, направленных на улучшение общего психологического самочувствия. Посмотрим, в чём могут помочь эти игры:</a:t>
            </a:r>
          </a:p>
          <a:p>
            <a:r>
              <a:rPr lang="ru-RU" sz="1850" b="1" dirty="0">
                <a:ln w="11430"/>
                <a:solidFill>
                  <a:schemeClr val="tx2">
                    <a:lumMod val="50000"/>
                  </a:schemeClr>
                </a:solidFill>
                <a:effectLst>
                  <a:outerShdw blurRad="50800" dist="39000" dir="5460000" algn="tl">
                    <a:srgbClr val="000000">
                      <a:alpha val="38000"/>
                    </a:srgbClr>
                  </a:outerShdw>
                </a:effectLst>
              </a:rPr>
              <a:t>- обеспечить эмоциональную разрядку – снять накопившееся нервное напряжение и зарядить детей и взрослых очередной порцией жизнерадостности и оптимизма;</a:t>
            </a:r>
          </a:p>
          <a:p>
            <a:r>
              <a:rPr lang="ru-RU" sz="1850" b="1" dirty="0">
                <a:ln w="11430"/>
                <a:solidFill>
                  <a:schemeClr val="tx2">
                    <a:lumMod val="50000"/>
                  </a:schemeClr>
                </a:solidFill>
                <a:effectLst>
                  <a:outerShdw blurRad="50800" dist="39000" dir="5460000" algn="tl">
                    <a:srgbClr val="000000">
                      <a:alpha val="38000"/>
                    </a:srgbClr>
                  </a:outerShdw>
                </a:effectLst>
              </a:rPr>
              <a:t>- уменьшить страх неожиданного воздействия, нападения, наказания, темноты, замкнутого пространства, одиночества;</a:t>
            </a:r>
          </a:p>
          <a:p>
            <a:r>
              <a:rPr lang="ru-RU" sz="1850" b="1" dirty="0">
                <a:ln w="11430"/>
                <a:solidFill>
                  <a:schemeClr val="tx2">
                    <a:lumMod val="50000"/>
                  </a:schemeClr>
                </a:solidFill>
                <a:effectLst>
                  <a:outerShdw blurRad="50800" dist="39000" dir="5460000" algn="tl">
                    <a:srgbClr val="000000">
                      <a:alpha val="38000"/>
                    </a:srgbClr>
                  </a:outerShdw>
                </a:effectLst>
              </a:rPr>
              <a:t>- улучшить гибкость в поведении и способность быстро принимать решения;</a:t>
            </a:r>
          </a:p>
          <a:p>
            <a:r>
              <a:rPr lang="ru-RU" sz="1850" b="1" dirty="0">
                <a:ln w="11430"/>
                <a:solidFill>
                  <a:schemeClr val="tx2">
                    <a:lumMod val="50000"/>
                  </a:schemeClr>
                </a:solidFill>
                <a:effectLst>
                  <a:outerShdw blurRad="50800" dist="39000" dir="5460000" algn="tl">
                    <a:srgbClr val="000000">
                      <a:alpha val="38000"/>
                    </a:srgbClr>
                  </a:outerShdw>
                </a:effectLst>
              </a:rPr>
              <a:t>- освоить групповые правила поведения;</a:t>
            </a:r>
          </a:p>
          <a:p>
            <a:r>
              <a:rPr lang="ru-RU" sz="1850" b="1" dirty="0">
                <a:ln w="11430"/>
                <a:solidFill>
                  <a:schemeClr val="tx2">
                    <a:lumMod val="50000"/>
                  </a:schemeClr>
                </a:solidFill>
                <a:effectLst>
                  <a:outerShdw blurRad="50800" dist="39000" dir="5460000" algn="tl">
                    <a:srgbClr val="000000">
                      <a:alpha val="38000"/>
                    </a:srgbClr>
                  </a:outerShdw>
                </a:effectLst>
              </a:rPr>
              <a:t>- наладить контакт между родителями и детьми;</a:t>
            </a:r>
          </a:p>
          <a:p>
            <a:r>
              <a:rPr lang="ru-RU" sz="1850" b="1" dirty="0">
                <a:ln w="11430"/>
                <a:solidFill>
                  <a:schemeClr val="tx2">
                    <a:lumMod val="50000"/>
                  </a:schemeClr>
                </a:solidFill>
                <a:effectLst>
                  <a:outerShdw blurRad="50800" dist="39000" dir="5460000" algn="tl">
                    <a:srgbClr val="000000">
                      <a:alpha val="38000"/>
                    </a:srgbClr>
                  </a:outerShdw>
                </a:effectLst>
              </a:rPr>
              <a:t>- развить ловкость и координацию движений.</a:t>
            </a:r>
          </a:p>
        </p:txBody>
      </p:sp>
    </p:spTree>
    <p:extLst>
      <p:ext uri="{BB962C8B-B14F-4D97-AF65-F5344CB8AC3E}">
        <p14:creationId xmlns:p14="http://schemas.microsoft.com/office/powerpoint/2010/main" val="40149818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80528" y="-50751"/>
            <a:ext cx="9324528" cy="6928642"/>
          </a:xfrm>
          <a:prstGeom prst="rect">
            <a:avLst/>
          </a:prstGeom>
        </p:spPr>
      </p:pic>
      <p:sp>
        <p:nvSpPr>
          <p:cNvPr id="3" name="Прямоугольник 2"/>
          <p:cNvSpPr/>
          <p:nvPr/>
        </p:nvSpPr>
        <p:spPr>
          <a:xfrm>
            <a:off x="1331640" y="476673"/>
            <a:ext cx="6552728" cy="4739759"/>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2400" b="1" dirty="0" smtClean="0">
                <a:ln w="11430"/>
                <a:solidFill>
                  <a:srgbClr val="C00000"/>
                </a:solidFill>
                <a:effectLst>
                  <a:outerShdw blurRad="50800" dist="39000" dir="5460000" algn="tl">
                    <a:srgbClr val="000000">
                      <a:alpha val="38000"/>
                    </a:srgbClr>
                  </a:outerShdw>
                </a:effectLst>
              </a:rPr>
              <a:t>Ограничения в игровой комнате</a:t>
            </a:r>
          </a:p>
          <a:p>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marL="342900" indent="-342900">
              <a:buFont typeface="Wingdings" pitchFamily="2" charset="2"/>
              <a:buChar char="v"/>
            </a:pPr>
            <a:r>
              <a:rPr lang="ru-RU" sz="2000" b="1" dirty="0" smtClean="0">
                <a:ln w="11430"/>
                <a:solidFill>
                  <a:schemeClr val="tx2">
                    <a:lumMod val="50000"/>
                  </a:schemeClr>
                </a:solidFill>
                <a:effectLst>
                  <a:outerShdw blurRad="50800" dist="39000" dir="5460000" algn="tl">
                    <a:srgbClr val="000000">
                      <a:alpha val="38000"/>
                    </a:srgbClr>
                  </a:outerShdw>
                </a:effectLst>
              </a:rPr>
              <a:t>Ограничения </a:t>
            </a:r>
            <a:r>
              <a:rPr lang="ru-RU" sz="2000" b="1" dirty="0">
                <a:ln w="11430"/>
                <a:solidFill>
                  <a:schemeClr val="tx2">
                    <a:lumMod val="50000"/>
                  </a:schemeClr>
                </a:solidFill>
                <a:effectLst>
                  <a:outerShdw blurRad="50800" dist="39000" dir="5460000" algn="tl">
                    <a:srgbClr val="000000">
                      <a:alpha val="38000"/>
                    </a:srgbClr>
                  </a:outerShdw>
                </a:effectLst>
              </a:rPr>
              <a:t>в игровой комнате должны быть минимальными. Ребенок не сможет узнать себя, выразить себя, если на все его действия налагаются запреты. </a:t>
            </a:r>
          </a:p>
          <a:p>
            <a:pPr marL="342900" indent="-342900">
              <a:buFont typeface="Wingdings" pitchFamily="2" charset="2"/>
              <a:buChar char="v"/>
            </a:pPr>
            <a:r>
              <a:rPr lang="ru-RU" sz="2000" b="1" dirty="0" smtClean="0">
                <a:ln w="11430"/>
                <a:solidFill>
                  <a:schemeClr val="tx2">
                    <a:lumMod val="50000"/>
                  </a:schemeClr>
                </a:solidFill>
                <a:effectLst>
                  <a:outerShdw blurRad="50800" dist="39000" dir="5460000" algn="tl">
                    <a:srgbClr val="000000">
                      <a:alpha val="38000"/>
                    </a:srgbClr>
                  </a:outerShdw>
                </a:effectLst>
              </a:rPr>
              <a:t>Ограничения </a:t>
            </a:r>
            <a:r>
              <a:rPr lang="ru-RU" sz="2000" b="1" dirty="0">
                <a:ln w="11430"/>
                <a:solidFill>
                  <a:schemeClr val="tx2">
                    <a:lumMod val="50000"/>
                  </a:schemeClr>
                </a:solidFill>
                <a:effectLst>
                  <a:outerShdw blurRad="50800" dist="39000" dir="5460000" algn="tl">
                    <a:srgbClr val="000000">
                      <a:alpha val="38000"/>
                    </a:srgbClr>
                  </a:outerShdw>
                </a:effectLst>
              </a:rPr>
              <a:t>должны быть выполнимыми; невыполнимые ограничения наносят большой вред терапевтическим отношениям, мешая развитию доверия. </a:t>
            </a:r>
          </a:p>
          <a:p>
            <a:pPr marL="342900" indent="-342900">
              <a:buFont typeface="Wingdings" pitchFamily="2" charset="2"/>
              <a:buChar char="v"/>
            </a:pPr>
            <a:r>
              <a:rPr lang="ru-RU" sz="2000" b="1" dirty="0" smtClean="0">
                <a:ln w="11430"/>
                <a:solidFill>
                  <a:schemeClr val="tx2">
                    <a:lumMod val="50000"/>
                  </a:schemeClr>
                </a:solidFill>
                <a:effectLst>
                  <a:outerShdw blurRad="50800" dist="39000" dir="5460000" algn="tl">
                    <a:srgbClr val="000000">
                      <a:alpha val="38000"/>
                    </a:srgbClr>
                  </a:outerShdw>
                </a:effectLst>
              </a:rPr>
              <a:t>Ограничения </a:t>
            </a:r>
            <a:r>
              <a:rPr lang="ru-RU" sz="2000" b="1" dirty="0">
                <a:ln w="11430"/>
                <a:solidFill>
                  <a:schemeClr val="tx2">
                    <a:lumMod val="50000"/>
                  </a:schemeClr>
                </a:solidFill>
                <a:effectLst>
                  <a:outerShdw blurRad="50800" dist="39000" dir="5460000" algn="tl">
                    <a:srgbClr val="000000">
                      <a:alpha val="38000"/>
                    </a:srgbClr>
                  </a:outerShdw>
                </a:effectLst>
              </a:rPr>
              <a:t>должны носить четкий </a:t>
            </a:r>
            <a:r>
              <a:rPr lang="ru-RU" sz="2000" b="1" dirty="0" smtClean="0">
                <a:ln w="11430"/>
                <a:solidFill>
                  <a:schemeClr val="tx2">
                    <a:lumMod val="50000"/>
                  </a:schemeClr>
                </a:solidFill>
                <a:effectLst>
                  <a:outerShdw blurRad="50800" dist="39000" dir="5460000" algn="tl">
                    <a:srgbClr val="000000">
                      <a:alpha val="38000"/>
                    </a:srgbClr>
                  </a:outerShdw>
                </a:effectLst>
              </a:rPr>
              <a:t>характер.</a:t>
            </a:r>
          </a:p>
          <a:p>
            <a:pPr marL="342900" indent="-342900">
              <a:buFont typeface="Wingdings" pitchFamily="2" charset="2"/>
              <a:buChar char="v"/>
            </a:pPr>
            <a:r>
              <a:rPr lang="ru-RU" sz="2000" b="1" dirty="0" smtClean="0">
                <a:ln w="11430"/>
                <a:solidFill>
                  <a:schemeClr val="tx2">
                    <a:lumMod val="50000"/>
                  </a:schemeClr>
                </a:solidFill>
                <a:effectLst>
                  <a:outerShdw blurRad="50800" dist="39000" dir="5460000" algn="tl">
                    <a:srgbClr val="000000">
                      <a:alpha val="38000"/>
                    </a:srgbClr>
                  </a:outerShdw>
                </a:effectLst>
              </a:rPr>
              <a:t>Ограничения </a:t>
            </a:r>
            <a:r>
              <a:rPr lang="ru-RU" sz="2000" b="1" dirty="0">
                <a:ln w="11430"/>
                <a:solidFill>
                  <a:schemeClr val="tx2">
                    <a:lumMod val="50000"/>
                  </a:schemeClr>
                </a:solidFill>
                <a:effectLst>
                  <a:outerShdw blurRad="50800" dist="39000" dir="5460000" algn="tl">
                    <a:srgbClr val="000000">
                      <a:alpha val="38000"/>
                    </a:srgbClr>
                  </a:outerShdw>
                </a:effectLst>
              </a:rPr>
              <a:t>должны устанавливаться твердо, но спокойным, вежливым тоном. </a:t>
            </a:r>
          </a:p>
          <a:p>
            <a:pPr marL="342900" indent="-342900">
              <a:buFont typeface="Wingdings" pitchFamily="2" charset="2"/>
              <a:buChar char="v"/>
            </a:pPr>
            <a:r>
              <a:rPr lang="ru-RU" sz="2000" b="1" dirty="0" smtClean="0">
                <a:ln w="11430"/>
                <a:solidFill>
                  <a:schemeClr val="tx2">
                    <a:lumMod val="50000"/>
                  </a:schemeClr>
                </a:solidFill>
                <a:effectLst>
                  <a:outerShdw blurRad="50800" dist="39000" dir="5460000" algn="tl">
                    <a:srgbClr val="000000">
                      <a:alpha val="38000"/>
                    </a:srgbClr>
                  </a:outerShdw>
                </a:effectLst>
              </a:rPr>
              <a:t>Ограничения </a:t>
            </a:r>
            <a:r>
              <a:rPr lang="ru-RU" sz="2000" b="1" dirty="0">
                <a:ln w="11430"/>
                <a:solidFill>
                  <a:schemeClr val="tx2">
                    <a:lumMod val="50000"/>
                  </a:schemeClr>
                </a:solidFill>
                <a:effectLst>
                  <a:outerShdw blurRad="50800" dist="39000" dir="5460000" algn="tl">
                    <a:srgbClr val="000000">
                      <a:alpha val="38000"/>
                    </a:srgbClr>
                  </a:outerShdw>
                </a:effectLst>
              </a:rPr>
              <a:t>не нужны до тех пор, пока в них не возникла необходимость.</a:t>
            </a:r>
          </a:p>
        </p:txBody>
      </p:sp>
    </p:spTree>
    <p:extLst>
      <p:ext uri="{BB962C8B-B14F-4D97-AF65-F5344CB8AC3E}">
        <p14:creationId xmlns:p14="http://schemas.microsoft.com/office/powerpoint/2010/main" val="34432044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60134" y="0"/>
            <a:ext cx="9324528" cy="6928642"/>
          </a:xfrm>
          <a:prstGeom prst="rect">
            <a:avLst/>
          </a:prstGeom>
        </p:spPr>
      </p:pic>
      <p:sp>
        <p:nvSpPr>
          <p:cNvPr id="3" name="Прямоугольник 2"/>
          <p:cNvSpPr/>
          <p:nvPr/>
        </p:nvSpPr>
        <p:spPr>
          <a:xfrm>
            <a:off x="1475656" y="116632"/>
            <a:ext cx="7416824" cy="5539978"/>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r>
              <a:rPr lang="ru-RU" sz="2400" b="1" dirty="0" smtClean="0">
                <a:ln w="11430"/>
                <a:solidFill>
                  <a:srgbClr val="C00000"/>
                </a:solidFill>
                <a:effectLst>
                  <a:outerShdw blurRad="50800" dist="39000" dir="5460000" algn="tl">
                    <a:srgbClr val="000000">
                      <a:alpha val="38000"/>
                    </a:srgbClr>
                  </a:outerShdw>
                </a:effectLst>
              </a:rPr>
              <a:t>О </a:t>
            </a:r>
            <a:r>
              <a:rPr lang="ru-RU" sz="2400" b="1" dirty="0">
                <a:ln w="11430"/>
                <a:solidFill>
                  <a:srgbClr val="C00000"/>
                </a:solidFill>
                <a:effectLst>
                  <a:outerShdw blurRad="50800" dist="39000" dir="5460000" algn="tl">
                    <a:srgbClr val="000000">
                      <a:alpha val="38000"/>
                    </a:srgbClr>
                  </a:outerShdw>
                </a:effectLst>
              </a:rPr>
              <a:t>произошедших изменениях свидетельствуют следующие факторы:</a:t>
            </a:r>
          </a:p>
          <a:p>
            <a:r>
              <a:rPr lang="ru-RU" b="1" dirty="0">
                <a:ln w="11430"/>
                <a:solidFill>
                  <a:schemeClr val="tx2">
                    <a:lumMod val="50000"/>
                  </a:schemeClr>
                </a:solidFill>
                <a:effectLst>
                  <a:outerShdw blurRad="50800" dist="39000" dir="5460000" algn="tl">
                    <a:srgbClr val="000000">
                      <a:alpha val="38000"/>
                    </a:srgbClr>
                  </a:outerShdw>
                </a:effectLst>
              </a:rPr>
              <a:t>1.Ребенок менее зависим от значимого взрослого.</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2. Ребенок меньше смущается. </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3. Ребенок более открыто выражает свои потребности. </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4. Ребенок способен сосредоточиться на самом себе. </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5. Ребенок берет на себя ответственность за собственные чувства и поступки. </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6. Ребенок регулирует свое поведение. </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7. Ребенок в большей степени обладает внутренним контролем. </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8. Ребенок стал более толерантным к неожиданностям. </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9. Ребенок уверенно становится инициатором деятельности. </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10. Ребенок вступает в сотрудничество. </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11. Ребенок стал более регулятивно выражать гнев. </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12. Ребенок перешел от негативно-печальных эмоций к радостно-удовлетворенным. </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13. Ребенок в большей степени принимает себя. </a:t>
            </a:r>
            <a:br>
              <a:rPr lang="ru-RU" b="1" dirty="0">
                <a:ln w="11430"/>
                <a:solidFill>
                  <a:schemeClr val="tx2">
                    <a:lumMod val="50000"/>
                  </a:schemeClr>
                </a:solidFill>
                <a:effectLst>
                  <a:outerShdw blurRad="50800" dist="39000" dir="5460000" algn="tl">
                    <a:srgbClr val="000000">
                      <a:alpha val="38000"/>
                    </a:srgbClr>
                  </a:outerShdw>
                </a:effectLst>
              </a:rPr>
            </a:br>
            <a:r>
              <a:rPr lang="ru-RU" b="1" dirty="0">
                <a:ln w="11430"/>
                <a:solidFill>
                  <a:schemeClr val="tx2">
                    <a:lumMod val="50000"/>
                  </a:schemeClr>
                </a:solidFill>
                <a:effectLst>
                  <a:outerShdw blurRad="50800" dist="39000" dir="5460000" algn="tl">
                    <a:srgbClr val="000000">
                      <a:alpha val="38000"/>
                    </a:srgbClr>
                  </a:outerShdw>
                </a:effectLst>
              </a:rPr>
              <a:t>14. Игра ребенка приобретает направленность.</a:t>
            </a:r>
          </a:p>
        </p:txBody>
      </p:sp>
    </p:spTree>
    <p:extLst>
      <p:ext uri="{BB962C8B-B14F-4D97-AF65-F5344CB8AC3E}">
        <p14:creationId xmlns:p14="http://schemas.microsoft.com/office/powerpoint/2010/main" val="6739253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71431" y="-13289"/>
            <a:ext cx="9324528" cy="6928642"/>
          </a:xfrm>
          <a:prstGeom prst="rect">
            <a:avLst/>
          </a:prstGeom>
        </p:spPr>
      </p:pic>
      <p:sp>
        <p:nvSpPr>
          <p:cNvPr id="3" name="Прямоугольник 2"/>
          <p:cNvSpPr/>
          <p:nvPr/>
        </p:nvSpPr>
        <p:spPr>
          <a:xfrm>
            <a:off x="1907704" y="548680"/>
            <a:ext cx="5760640" cy="5386090"/>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2400" b="1" dirty="0" smtClean="0">
                <a:ln w="11430"/>
                <a:solidFill>
                  <a:srgbClr val="C00000"/>
                </a:solidFill>
                <a:effectLst>
                  <a:outerShdw blurRad="50800" dist="39000" dir="5460000" algn="tl">
                    <a:srgbClr val="000000">
                      <a:alpha val="38000"/>
                    </a:srgbClr>
                  </a:outerShdw>
                </a:effectLst>
              </a:rPr>
              <a:t>Игры</a:t>
            </a:r>
            <a:r>
              <a:rPr lang="ru-RU" sz="2400" b="1" dirty="0">
                <a:ln w="11430"/>
                <a:solidFill>
                  <a:srgbClr val="C00000"/>
                </a:solidFill>
                <a:effectLst>
                  <a:outerShdw blurRad="50800" dist="39000" dir="5460000" algn="tl">
                    <a:srgbClr val="000000">
                      <a:alpha val="38000"/>
                    </a:srgbClr>
                  </a:outerShdw>
                </a:effectLst>
              </a:rPr>
              <a:t>, используемые при </a:t>
            </a:r>
            <a:r>
              <a:rPr lang="ru-RU" sz="2400" b="1" dirty="0" err="1">
                <a:ln w="11430"/>
                <a:solidFill>
                  <a:srgbClr val="C00000"/>
                </a:solidFill>
                <a:effectLst>
                  <a:outerShdw blurRad="50800" dist="39000" dir="5460000" algn="tl">
                    <a:srgbClr val="000000">
                      <a:alpha val="38000"/>
                    </a:srgbClr>
                  </a:outerShdw>
                </a:effectLst>
              </a:rPr>
              <a:t>недирективной</a:t>
            </a:r>
            <a:r>
              <a:rPr lang="ru-RU" sz="2400" b="1" dirty="0">
                <a:ln w="11430"/>
                <a:solidFill>
                  <a:srgbClr val="C00000"/>
                </a:solidFill>
                <a:effectLst>
                  <a:outerShdw blurRad="50800" dist="39000" dir="5460000" algn="tl">
                    <a:srgbClr val="000000">
                      <a:alpha val="38000"/>
                    </a:srgbClr>
                  </a:outerShdw>
                </a:effectLst>
              </a:rPr>
              <a:t> игровой терапии </a:t>
            </a:r>
            <a:r>
              <a:rPr lang="ru-RU" sz="2400" b="1" dirty="0" smtClean="0">
                <a:ln w="11430"/>
                <a:solidFill>
                  <a:srgbClr val="C00000"/>
                </a:solidFill>
                <a:effectLst>
                  <a:outerShdw blurRad="50800" dist="39000" dir="5460000" algn="tl">
                    <a:srgbClr val="000000">
                      <a:alpha val="38000"/>
                    </a:srgbClr>
                  </a:outerShdw>
                </a:effectLst>
              </a:rPr>
              <a:t> </a:t>
            </a:r>
            <a:endParaRPr lang="ru-RU" sz="2400" b="1" dirty="0">
              <a:ln w="11430"/>
              <a:solidFill>
                <a:srgbClr val="C00000"/>
              </a:solidFill>
              <a:effectLst>
                <a:outerShdw blurRad="50800" dist="39000" dir="5460000" algn="tl">
                  <a:srgbClr val="000000">
                    <a:alpha val="38000"/>
                  </a:srgbClr>
                </a:outerShdw>
              </a:effectLst>
            </a:endParaRPr>
          </a:p>
          <a:p>
            <a:r>
              <a:rPr lang="ru-RU" sz="2000" b="1" dirty="0">
                <a:ln w="11430"/>
                <a:solidFill>
                  <a:schemeClr val="tx2">
                    <a:lumMod val="50000"/>
                  </a:schemeClr>
                </a:solidFill>
                <a:effectLst>
                  <a:outerShdw blurRad="50800" dist="39000" dir="5460000" algn="tl">
                    <a:srgbClr val="000000">
                      <a:alpha val="38000"/>
                    </a:srgbClr>
                  </a:outerShdw>
                </a:effectLst>
              </a:rPr>
              <a:t>«Пятнашки» (с 3 лет</a:t>
            </a:r>
            <a:r>
              <a:rPr lang="ru-RU" sz="2000" b="1" dirty="0" smtClean="0">
                <a:ln w="11430"/>
                <a:solidFill>
                  <a:schemeClr val="tx2">
                    <a:lumMod val="50000"/>
                  </a:schemeClr>
                </a:solidFill>
                <a:effectLst>
                  <a:outerShdw blurRad="50800" dist="39000" dir="5460000" algn="tl">
                    <a:srgbClr val="000000">
                      <a:alpha val="38000"/>
                    </a:srgbClr>
                  </a:outerShdw>
                </a:effectLst>
              </a:rPr>
              <a:t>)</a:t>
            </a:r>
          </a:p>
          <a:p>
            <a:r>
              <a:rPr lang="ru-RU" sz="2000" b="1" dirty="0">
                <a:ln w="11430"/>
                <a:solidFill>
                  <a:schemeClr val="tx2">
                    <a:lumMod val="50000"/>
                  </a:schemeClr>
                </a:solidFill>
                <a:effectLst>
                  <a:outerShdw blurRad="50800" dist="39000" dir="5460000" algn="tl">
                    <a:srgbClr val="000000">
                      <a:alpha val="38000"/>
                    </a:srgbClr>
                  </a:outerShdw>
                </a:effectLst>
              </a:rPr>
              <a:t>«Жмурки» (с 4 лет)</a:t>
            </a:r>
          </a:p>
          <a:p>
            <a:r>
              <a:rPr lang="ru-RU" sz="2000" b="1" dirty="0">
                <a:ln w="11430"/>
                <a:solidFill>
                  <a:schemeClr val="tx2">
                    <a:lumMod val="50000"/>
                  </a:schemeClr>
                </a:solidFill>
                <a:effectLst>
                  <a:outerShdw blurRad="50800" dist="39000" dir="5460000" algn="tl">
                    <a:srgbClr val="000000">
                      <a:alpha val="38000"/>
                    </a:srgbClr>
                  </a:outerShdw>
                </a:effectLst>
              </a:rPr>
              <a:t>«Прятки» (с 2 лет)</a:t>
            </a:r>
          </a:p>
          <a:p>
            <a:r>
              <a:rPr lang="ru-RU" sz="2000" b="1" dirty="0">
                <a:ln w="11430"/>
                <a:solidFill>
                  <a:schemeClr val="tx2">
                    <a:lumMod val="50000"/>
                  </a:schemeClr>
                </a:solidFill>
                <a:effectLst>
                  <a:outerShdw blurRad="50800" dist="39000" dir="5460000" algn="tl">
                    <a:srgbClr val="000000">
                      <a:alpha val="38000"/>
                    </a:srgbClr>
                  </a:outerShdw>
                </a:effectLst>
              </a:rPr>
              <a:t>«Полоса препятствий» (с 2 лет)</a:t>
            </a:r>
          </a:p>
          <a:p>
            <a:r>
              <a:rPr lang="ru-RU" sz="2000" b="1" dirty="0">
                <a:ln w="11430"/>
                <a:solidFill>
                  <a:schemeClr val="tx2">
                    <a:lumMod val="50000"/>
                  </a:schemeClr>
                </a:solidFill>
                <a:effectLst>
                  <a:outerShdw blurRad="50800" dist="39000" dir="5460000" algn="tl">
                    <a:srgbClr val="000000">
                      <a:alpha val="38000"/>
                    </a:srgbClr>
                  </a:outerShdw>
                </a:effectLst>
              </a:rPr>
              <a:t>«Смелые мыши» (с 2 лет)</a:t>
            </a:r>
          </a:p>
          <a:p>
            <a:r>
              <a:rPr lang="ru-RU" sz="2000" b="1" dirty="0">
                <a:ln w="11430"/>
                <a:solidFill>
                  <a:schemeClr val="tx2">
                    <a:lumMod val="50000"/>
                  </a:schemeClr>
                </a:solidFill>
                <a:effectLst>
                  <a:outerShdw blurRad="50800" dist="39000" dir="5460000" algn="tl">
                    <a:srgbClr val="000000">
                      <a:alpha val="38000"/>
                    </a:srgbClr>
                  </a:outerShdw>
                </a:effectLst>
              </a:rPr>
              <a:t>«Привидение» (с 3 лет)</a:t>
            </a:r>
          </a:p>
          <a:p>
            <a:r>
              <a:rPr lang="ru-RU" sz="2000" b="1" dirty="0">
                <a:ln w="11430"/>
                <a:solidFill>
                  <a:schemeClr val="tx2">
                    <a:lumMod val="50000"/>
                  </a:schemeClr>
                </a:solidFill>
                <a:effectLst>
                  <a:outerShdw blurRad="50800" dist="39000" dir="5460000" algn="tl">
                    <a:srgbClr val="000000">
                      <a:alpha val="38000"/>
                    </a:srgbClr>
                  </a:outerShdw>
                </a:effectLst>
              </a:rPr>
              <a:t>«Пчёлка в темноте» (с 3 лет)</a:t>
            </a:r>
          </a:p>
          <a:p>
            <a:r>
              <a:rPr lang="ru-RU" sz="2000" b="1" dirty="0">
                <a:ln w="11430"/>
                <a:solidFill>
                  <a:schemeClr val="tx2">
                    <a:lumMod val="50000"/>
                  </a:schemeClr>
                </a:solidFill>
                <a:effectLst>
                  <a:outerShdw blurRad="50800" dist="39000" dir="5460000" algn="tl">
                    <a:srgbClr val="000000">
                      <a:alpha val="38000"/>
                    </a:srgbClr>
                  </a:outerShdw>
                </a:effectLst>
              </a:rPr>
              <a:t>«Сова и зайцы» (с 3 лет)</a:t>
            </a:r>
          </a:p>
          <a:p>
            <a:r>
              <a:rPr lang="ru-RU" sz="2000" b="1" dirty="0">
                <a:ln w="11430"/>
                <a:solidFill>
                  <a:schemeClr val="tx2">
                    <a:lumMod val="50000"/>
                  </a:schemeClr>
                </a:solidFill>
                <a:effectLst>
                  <a:outerShdw blurRad="50800" dist="39000" dir="5460000" algn="tl">
                    <a:srgbClr val="000000">
                      <a:alpha val="38000"/>
                    </a:srgbClr>
                  </a:outerShdw>
                </a:effectLst>
              </a:rPr>
              <a:t>«Сражение» (с 2 лет)</a:t>
            </a:r>
          </a:p>
          <a:p>
            <a:r>
              <a:rPr lang="ru-RU" sz="2000" b="1" dirty="0">
                <a:ln w="11430"/>
                <a:solidFill>
                  <a:schemeClr val="tx2">
                    <a:lumMod val="50000"/>
                  </a:schemeClr>
                </a:solidFill>
                <a:effectLst>
                  <a:outerShdw blurRad="50800" dist="39000" dir="5460000" algn="tl">
                    <a:srgbClr val="000000">
                      <a:alpha val="38000"/>
                    </a:srgbClr>
                  </a:outerShdw>
                </a:effectLst>
              </a:rPr>
              <a:t>«Злые - добрые кошки» (с 2 лет)</a:t>
            </a:r>
          </a:p>
          <a:p>
            <a:r>
              <a:rPr lang="ru-RU" sz="2000" b="1" dirty="0">
                <a:ln w="11430"/>
                <a:solidFill>
                  <a:schemeClr val="tx2">
                    <a:lumMod val="50000"/>
                  </a:schemeClr>
                </a:solidFill>
                <a:effectLst>
                  <a:outerShdw blurRad="50800" dist="39000" dir="5460000" algn="tl">
                    <a:srgbClr val="000000">
                      <a:alpha val="38000"/>
                    </a:srgbClr>
                  </a:outerShdw>
                </a:effectLst>
              </a:rPr>
              <a:t>«Каратист» (с 3 лет)</a:t>
            </a:r>
          </a:p>
          <a:p>
            <a:r>
              <a:rPr lang="ru-RU" sz="2000" b="1" dirty="0">
                <a:ln w="11430"/>
                <a:solidFill>
                  <a:schemeClr val="tx2">
                    <a:lumMod val="50000"/>
                  </a:schemeClr>
                </a:solidFill>
                <a:effectLst>
                  <a:outerShdw blurRad="50800" dist="39000" dir="5460000" algn="tl">
                    <a:srgbClr val="000000">
                      <a:alpha val="38000"/>
                    </a:srgbClr>
                  </a:outerShdw>
                </a:effectLst>
              </a:rPr>
              <a:t>«Боксёр» (с 3 лет)</a:t>
            </a:r>
          </a:p>
          <a:p>
            <a:r>
              <a:rPr lang="ru-RU" sz="2000" b="1" dirty="0">
                <a:ln w="11430"/>
                <a:solidFill>
                  <a:schemeClr val="tx2">
                    <a:lumMod val="50000"/>
                  </a:schemeClr>
                </a:solidFill>
                <a:effectLst>
                  <a:outerShdw blurRad="50800" dist="39000" dir="5460000" algn="tl">
                    <a:srgbClr val="000000">
                      <a:alpha val="38000"/>
                    </a:srgbClr>
                  </a:outerShdw>
                </a:effectLst>
              </a:rPr>
              <a:t>«Капризная лошадка» (с 3 лет)</a:t>
            </a:r>
          </a:p>
          <a:p>
            <a:endPar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42771832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80528" y="3930"/>
            <a:ext cx="9324528" cy="6928642"/>
          </a:xfrm>
          <a:prstGeom prst="rect">
            <a:avLst/>
          </a:prstGeom>
        </p:spPr>
      </p:pic>
      <p:sp>
        <p:nvSpPr>
          <p:cNvPr id="3" name="Прямоугольник 2"/>
          <p:cNvSpPr/>
          <p:nvPr/>
        </p:nvSpPr>
        <p:spPr>
          <a:xfrm>
            <a:off x="1403648" y="836713"/>
            <a:ext cx="6264696" cy="3416320"/>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just"/>
            <a:r>
              <a:rPr lang="ru-RU" sz="2400" b="1" dirty="0">
                <a:ln w="11430"/>
                <a:solidFill>
                  <a:schemeClr val="tx2">
                    <a:lumMod val="50000"/>
                  </a:schemeClr>
                </a:solidFill>
                <a:effectLst>
                  <a:outerShdw blurRad="50800" dist="39000" dir="5460000" algn="tl">
                    <a:srgbClr val="000000">
                      <a:alpha val="38000"/>
                    </a:srgbClr>
                  </a:outerShdw>
                </a:effectLst>
              </a:rPr>
              <a:t>Успех и решение поставленных в процессе практикума задач зависят от степени заинтересованности и активности самих педагогов. Если воспитатели овладеют эффективными способами собственной эмоциональной регуляции и научатся понимать состояние детей, они смогут выстроить вариативную и диалогическую тактику </a:t>
            </a:r>
            <a:r>
              <a:rPr lang="ru-RU" sz="2400" b="1" dirty="0" err="1">
                <a:ln w="11430"/>
                <a:solidFill>
                  <a:schemeClr val="tx2">
                    <a:lumMod val="50000"/>
                  </a:schemeClr>
                </a:solidFill>
                <a:effectLst>
                  <a:outerShdw blurRad="50800" dist="39000" dir="5460000" algn="tl">
                    <a:srgbClr val="000000">
                      <a:alpha val="38000"/>
                    </a:srgbClr>
                  </a:outerShdw>
                </a:effectLst>
              </a:rPr>
              <a:t>недирективной</a:t>
            </a:r>
            <a:r>
              <a:rPr lang="ru-RU" sz="2400" b="1" dirty="0">
                <a:ln w="11430"/>
                <a:solidFill>
                  <a:schemeClr val="tx2">
                    <a:lumMod val="50000"/>
                  </a:schemeClr>
                </a:solidFill>
                <a:effectLst>
                  <a:outerShdw blurRad="50800" dist="39000" dir="5460000" algn="tl">
                    <a:srgbClr val="000000">
                      <a:alpha val="38000"/>
                    </a:srgbClr>
                  </a:outerShdw>
                </a:effectLst>
              </a:rPr>
              <a:t> помощи.</a:t>
            </a:r>
          </a:p>
        </p:txBody>
      </p:sp>
    </p:spTree>
    <p:extLst>
      <p:ext uri="{BB962C8B-B14F-4D97-AF65-F5344CB8AC3E}">
        <p14:creationId xmlns:p14="http://schemas.microsoft.com/office/powerpoint/2010/main" val="19652449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0" y="0"/>
            <a:ext cx="9324528" cy="6928642"/>
          </a:xfrm>
          <a:prstGeom prst="rect">
            <a:avLst/>
          </a:prstGeom>
        </p:spPr>
      </p:pic>
      <p:sp>
        <p:nvSpPr>
          <p:cNvPr id="3" name="TextBox 2"/>
          <p:cNvSpPr txBox="1"/>
          <p:nvPr/>
        </p:nvSpPr>
        <p:spPr>
          <a:xfrm>
            <a:off x="1115616" y="1340768"/>
            <a:ext cx="7128792" cy="1809492"/>
          </a:xfrm>
          <a:prstGeom prst="rect">
            <a:avLst/>
          </a:prstGeom>
          <a:noFill/>
        </p:spPr>
        <p:txBody>
          <a:bodyPr wrap="none" rtlCol="0">
            <a:prstTxWarp prst="textWave1">
              <a:avLst>
                <a:gd name="adj1" fmla="val 20000"/>
                <a:gd name="adj2" fmla="val 0"/>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b="1" dirty="0" smtClean="0">
                <a:ln w="11430"/>
                <a:solidFill>
                  <a:schemeClr val="tx2">
                    <a:lumMod val="50000"/>
                  </a:schemeClr>
                </a:solidFill>
                <a:effectLst>
                  <a:outerShdw blurRad="50800" dist="39000" dir="5460000" algn="tl">
                    <a:srgbClr val="000000">
                      <a:alpha val="38000"/>
                    </a:srgbClr>
                  </a:outerShdw>
                </a:effectLst>
              </a:rPr>
              <a:t>Спасибо за внимание</a:t>
            </a:r>
            <a:endParaRPr lang="ru-RU" b="1" dirty="0">
              <a:ln w="11430"/>
              <a:solidFill>
                <a:schemeClr val="tx2">
                  <a:lumMod val="50000"/>
                </a:schemeClr>
              </a:solidFill>
              <a:effectLst>
                <a:outerShdw blurRad="50800" dist="39000" dir="5460000" algn="tl">
                  <a:srgbClr val="000000">
                    <a:alpha val="38000"/>
                  </a:srgbClr>
                </a:outerShdw>
              </a:effectLst>
            </a:endParaRPr>
          </a:p>
        </p:txBody>
      </p:sp>
      <p:sp>
        <p:nvSpPr>
          <p:cNvPr id="4" name="Прямоугольник 3"/>
          <p:cNvSpPr/>
          <p:nvPr/>
        </p:nvSpPr>
        <p:spPr>
          <a:xfrm>
            <a:off x="1736812" y="4581128"/>
            <a:ext cx="5886400" cy="954107"/>
          </a:xfrm>
          <a:prstGeom prst="rect">
            <a:avLst/>
          </a:prstGeom>
        </p:spPr>
        <p:txBody>
          <a:bodyPr wrap="square">
            <a:spAutoFit/>
          </a:bodyPr>
          <a:lstStyle/>
          <a:p>
            <a:r>
              <a:rPr lang="ru-RU" sz="1400" b="1" dirty="0" smtClean="0">
                <a:solidFill>
                  <a:srgbClr val="333333"/>
                </a:solidFill>
                <a:latin typeface="roboto"/>
              </a:rPr>
              <a:t>Используемая литература: </a:t>
            </a:r>
          </a:p>
          <a:p>
            <a:r>
              <a:rPr lang="ru-RU" sz="1400" dirty="0" smtClean="0">
                <a:solidFill>
                  <a:srgbClr val="333333"/>
                </a:solidFill>
                <a:latin typeface="roboto"/>
              </a:rPr>
              <a:t>Справочник «Старший воспитатель» №12, 2017г.</a:t>
            </a:r>
          </a:p>
          <a:p>
            <a:r>
              <a:rPr lang="ru-RU" sz="1400" dirty="0" smtClean="0">
                <a:solidFill>
                  <a:srgbClr val="333333"/>
                </a:solidFill>
                <a:latin typeface="roboto"/>
              </a:rPr>
              <a:t>Интернет источник</a:t>
            </a:r>
            <a:r>
              <a:rPr lang="ru-RU" sz="1400" dirty="0">
                <a:solidFill>
                  <a:srgbClr val="333333"/>
                </a:solidFill>
                <a:latin typeface="roboto"/>
              </a:rPr>
              <a:t>: </a:t>
            </a:r>
            <a:r>
              <a:rPr lang="en-US" sz="1400" u="sng" dirty="0">
                <a:solidFill>
                  <a:srgbClr val="005BD1"/>
                </a:solidFill>
                <a:latin typeface="Arial" panose="020B0604020202020204" pitchFamily="34" charset="0"/>
                <a:hlinkClick r:id="rId4"/>
              </a:rPr>
              <a:t>https://slide-share.ru/nedirektivnaya-pomoshch-detyam-obrazovatelnoj-deyatelnosti-276468</a:t>
            </a:r>
            <a:endParaRPr lang="ru-RU" sz="1400" dirty="0"/>
          </a:p>
        </p:txBody>
      </p:sp>
    </p:spTree>
    <p:extLst>
      <p:ext uri="{BB962C8B-B14F-4D97-AF65-F5344CB8AC3E}">
        <p14:creationId xmlns:p14="http://schemas.microsoft.com/office/powerpoint/2010/main" val="3414272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0" y="31750"/>
            <a:ext cx="9324528" cy="6928642"/>
          </a:xfrm>
          <a:prstGeom prst="rect">
            <a:avLst/>
          </a:prstGeom>
        </p:spPr>
      </p:pic>
      <p:sp>
        <p:nvSpPr>
          <p:cNvPr id="6" name="Прямоугольник 5"/>
          <p:cNvSpPr/>
          <p:nvPr/>
        </p:nvSpPr>
        <p:spPr>
          <a:xfrm>
            <a:off x="1475656" y="404664"/>
            <a:ext cx="6480720" cy="4216539"/>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ru-RU" sz="4400" b="1" dirty="0" smtClean="0">
              <a:ln w="11430"/>
              <a:solidFill>
                <a:srgbClr val="C00000"/>
              </a:solidFill>
              <a:effectLst>
                <a:outerShdw blurRad="50800" dist="39000" dir="5460000" algn="tl">
                  <a:srgbClr val="000000">
                    <a:alpha val="38000"/>
                  </a:srgbClr>
                </a:outerShdw>
              </a:effectLst>
            </a:endParaRPr>
          </a:p>
          <a:p>
            <a:r>
              <a:rPr lang="ru-RU" sz="4400" b="1" dirty="0" err="1" smtClean="0">
                <a:ln w="11430"/>
                <a:solidFill>
                  <a:srgbClr val="C00000"/>
                </a:solidFill>
                <a:effectLst>
                  <a:outerShdw blurRad="50800" dist="39000" dir="5460000" algn="tl">
                    <a:srgbClr val="000000">
                      <a:alpha val="38000"/>
                    </a:srgbClr>
                  </a:outerShdw>
                </a:effectLst>
              </a:rPr>
              <a:t>Недирективная</a:t>
            </a:r>
            <a:r>
              <a:rPr lang="ru-RU" sz="4400" b="1" dirty="0" smtClean="0">
                <a:ln w="11430"/>
                <a:solidFill>
                  <a:srgbClr val="C00000"/>
                </a:solidFill>
                <a:effectLst>
                  <a:outerShdw blurRad="50800" dist="39000" dir="5460000" algn="tl">
                    <a:srgbClr val="000000">
                      <a:alpha val="38000"/>
                    </a:srgbClr>
                  </a:outerShdw>
                </a:effectLst>
              </a:rPr>
              <a:t> помощь– </a:t>
            </a:r>
            <a:r>
              <a:rPr lang="ru-RU" sz="3600" b="1" dirty="0">
                <a:ln w="11430"/>
                <a:solidFill>
                  <a:schemeClr val="tx2">
                    <a:lumMod val="50000"/>
                  </a:schemeClr>
                </a:solidFill>
                <a:effectLst>
                  <a:outerShdw blurRad="50800" dist="39000" dir="5460000" algn="tl">
                    <a:srgbClr val="000000">
                      <a:alpha val="38000"/>
                    </a:srgbClr>
                  </a:outerShdw>
                </a:effectLst>
              </a:rPr>
              <a:t>партнерская позиция взрослого, взаимное уважение между воспитателем и детьми, </a:t>
            </a:r>
            <a:r>
              <a:rPr lang="ru-RU" sz="3600" b="1" dirty="0" err="1">
                <a:ln w="11430"/>
                <a:solidFill>
                  <a:schemeClr val="tx2">
                    <a:lumMod val="50000"/>
                  </a:schemeClr>
                </a:solidFill>
                <a:effectLst>
                  <a:outerShdw blurRad="50800" dist="39000" dir="5460000" algn="tl">
                    <a:srgbClr val="000000">
                      <a:alpha val="38000"/>
                    </a:srgbClr>
                  </a:outerShdw>
                </a:effectLst>
              </a:rPr>
              <a:t>пpинятиe</a:t>
            </a:r>
            <a:r>
              <a:rPr lang="ru-RU" sz="3600" b="1" dirty="0">
                <a:ln w="11430"/>
                <a:solidFill>
                  <a:schemeClr val="tx2">
                    <a:lumMod val="50000"/>
                  </a:schemeClr>
                </a:solidFill>
                <a:effectLst>
                  <a:outerShdw blurRad="50800" dist="39000" dir="5460000" algn="tl">
                    <a:srgbClr val="000000">
                      <a:alpha val="38000"/>
                    </a:srgbClr>
                  </a:outerShdw>
                </a:effectLst>
              </a:rPr>
              <a:t> их </a:t>
            </a:r>
            <a:r>
              <a:rPr lang="ru-RU" sz="3600" b="1" dirty="0" err="1" smtClean="0">
                <a:ln w="11430"/>
                <a:solidFill>
                  <a:schemeClr val="tx2">
                    <a:lumMod val="50000"/>
                  </a:schemeClr>
                </a:solidFill>
                <a:effectLst>
                  <a:outerShdw blurRad="50800" dist="39000" dir="5460000" algn="tl">
                    <a:srgbClr val="000000">
                      <a:alpha val="38000"/>
                    </a:srgbClr>
                  </a:outerShdw>
                </a:effectLst>
              </a:rPr>
              <a:t>чyвcтв</a:t>
            </a:r>
            <a:r>
              <a:rPr lang="ru-RU" sz="3600" b="1" dirty="0" smtClean="0">
                <a:ln w="11430"/>
                <a:solidFill>
                  <a:schemeClr val="tx2">
                    <a:lumMod val="50000"/>
                  </a:schemeClr>
                </a:solidFill>
                <a:effectLst>
                  <a:outerShdw blurRad="50800" dist="39000" dir="5460000" algn="tl">
                    <a:srgbClr val="000000">
                      <a:alpha val="38000"/>
                    </a:srgbClr>
                  </a:outerShdw>
                </a:effectLst>
              </a:rPr>
              <a:t>.</a:t>
            </a:r>
          </a:p>
          <a:p>
            <a:endParaRPr lang="ru-RU"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232788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8078" y="-70642"/>
            <a:ext cx="9324528" cy="6928642"/>
          </a:xfrm>
          <a:prstGeom prst="rect">
            <a:avLst/>
          </a:prstGeom>
        </p:spPr>
      </p:pic>
      <p:sp>
        <p:nvSpPr>
          <p:cNvPr id="4" name="Прямоугольник 3"/>
          <p:cNvSpPr/>
          <p:nvPr/>
        </p:nvSpPr>
        <p:spPr>
          <a:xfrm>
            <a:off x="1763688" y="548680"/>
            <a:ext cx="6120680" cy="3970318"/>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sz="3600" b="1" dirty="0" err="1">
                <a:ln w="11430"/>
                <a:solidFill>
                  <a:schemeClr val="tx2">
                    <a:lumMod val="50000"/>
                  </a:schemeClr>
                </a:solidFill>
                <a:effectLst>
                  <a:outerShdw blurRad="50800" dist="39000" dir="5460000" algn="tl">
                    <a:srgbClr val="000000">
                      <a:alpha val="38000"/>
                    </a:srgbClr>
                  </a:outerShdw>
                </a:effectLst>
              </a:rPr>
              <a:t>Недирективная</a:t>
            </a:r>
            <a:r>
              <a:rPr lang="ru-RU" sz="3600" b="1" dirty="0">
                <a:ln w="11430"/>
                <a:solidFill>
                  <a:schemeClr val="tx2">
                    <a:lumMod val="50000"/>
                  </a:schemeClr>
                </a:solidFill>
                <a:effectLst>
                  <a:outerShdw blurRad="50800" dist="39000" dir="5460000" algn="tl">
                    <a:srgbClr val="000000">
                      <a:alpha val="38000"/>
                    </a:srgbClr>
                  </a:outerShdw>
                </a:effectLst>
              </a:rPr>
              <a:t> помощь чаще всего используется в процессе организации самостоятельной игровой, познавательной, трудовой и коммуникативной деятельности детей</a:t>
            </a:r>
          </a:p>
        </p:txBody>
      </p:sp>
    </p:spTree>
    <p:extLst>
      <p:ext uri="{BB962C8B-B14F-4D97-AF65-F5344CB8AC3E}">
        <p14:creationId xmlns:p14="http://schemas.microsoft.com/office/powerpoint/2010/main" val="1041162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0" y="-33389"/>
            <a:ext cx="9324528" cy="6928642"/>
          </a:xfrm>
          <a:prstGeom prst="rect">
            <a:avLst/>
          </a:prstGeom>
        </p:spPr>
      </p:pic>
      <p:sp>
        <p:nvSpPr>
          <p:cNvPr id="3" name="Прямоугольник 2"/>
          <p:cNvSpPr/>
          <p:nvPr/>
        </p:nvSpPr>
        <p:spPr>
          <a:xfrm>
            <a:off x="1547664" y="720566"/>
            <a:ext cx="6192688" cy="3170099"/>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3200" b="1" dirty="0" err="1">
                <a:ln w="11430"/>
                <a:solidFill>
                  <a:srgbClr val="C00000"/>
                </a:solidFill>
                <a:effectLst>
                  <a:outerShdw blurRad="50800" dist="39000" dir="5460000" algn="tl">
                    <a:srgbClr val="000000">
                      <a:alpha val="38000"/>
                    </a:srgbClr>
                  </a:outerShdw>
                </a:effectLst>
                <a:latin typeface="+mj-lt"/>
              </a:rPr>
              <a:t>Недирективная</a:t>
            </a:r>
            <a:r>
              <a:rPr lang="ru-RU" sz="3200" b="1" dirty="0">
                <a:ln w="11430"/>
                <a:solidFill>
                  <a:srgbClr val="C00000"/>
                </a:solidFill>
                <a:effectLst>
                  <a:outerShdw blurRad="50800" dist="39000" dir="5460000" algn="tl">
                    <a:srgbClr val="000000">
                      <a:alpha val="38000"/>
                    </a:srgbClr>
                  </a:outerShdw>
                </a:effectLst>
                <a:latin typeface="+mj-lt"/>
              </a:rPr>
              <a:t> помощь – требование или </a:t>
            </a:r>
            <a:r>
              <a:rPr lang="ru-RU" sz="3200" b="1" dirty="0" smtClean="0">
                <a:ln w="11430"/>
                <a:solidFill>
                  <a:srgbClr val="C00000"/>
                </a:solidFill>
                <a:effectLst>
                  <a:outerShdw blurRad="50800" dist="39000" dir="5460000" algn="tl">
                    <a:srgbClr val="000000">
                      <a:alpha val="38000"/>
                    </a:srgbClr>
                  </a:outerShdw>
                </a:effectLst>
                <a:latin typeface="+mj-lt"/>
              </a:rPr>
              <a:t>выбор педагога</a:t>
            </a:r>
            <a:r>
              <a:rPr lang="ru-RU" sz="3200" b="1" dirty="0">
                <a:ln w="11430"/>
                <a:solidFill>
                  <a:srgbClr val="C00000"/>
                </a:solidFill>
                <a:effectLst>
                  <a:outerShdw blurRad="50800" dist="39000" dir="5460000" algn="tl">
                    <a:srgbClr val="000000">
                      <a:alpha val="38000"/>
                    </a:srgbClr>
                  </a:outerShdw>
                </a:effectLst>
                <a:latin typeface="+mj-lt"/>
              </a:rPr>
              <a:t>? </a:t>
            </a:r>
          </a:p>
          <a:p>
            <a:endParaRPr lang="ru-RU"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Open Sans"/>
            </a:endParaRPr>
          </a:p>
          <a:p>
            <a:pPr algn="ctr"/>
            <a:r>
              <a:rPr lang="ru-RU" sz="2800" b="1" dirty="0" err="1" smtClean="0">
                <a:ln w="11430"/>
                <a:solidFill>
                  <a:schemeClr val="accent1">
                    <a:lumMod val="50000"/>
                  </a:schemeClr>
                </a:solidFill>
                <a:effectLst>
                  <a:outerShdw blurRad="50800" dist="39000" dir="5460000" algn="tl">
                    <a:srgbClr val="000000">
                      <a:alpha val="38000"/>
                    </a:srgbClr>
                  </a:outerShdw>
                </a:effectLst>
              </a:rPr>
              <a:t>Недирективная</a:t>
            </a:r>
            <a:r>
              <a:rPr lang="ru-RU" sz="2800" b="1" dirty="0" smtClean="0">
                <a:ln w="11430"/>
                <a:solidFill>
                  <a:schemeClr val="accent1">
                    <a:lumMod val="50000"/>
                  </a:schemeClr>
                </a:solidFill>
                <a:effectLst>
                  <a:outerShdw blurRad="50800" dist="39000" dir="5460000" algn="tl">
                    <a:srgbClr val="000000">
                      <a:alpha val="38000"/>
                    </a:srgbClr>
                  </a:outerShdw>
                </a:effectLst>
              </a:rPr>
              <a:t> </a:t>
            </a:r>
            <a:r>
              <a:rPr lang="ru-RU" sz="2800" b="1" dirty="0">
                <a:ln w="11430"/>
                <a:solidFill>
                  <a:schemeClr val="accent1">
                    <a:lumMod val="50000"/>
                  </a:schemeClr>
                </a:solidFill>
                <a:effectLst>
                  <a:outerShdw blurRad="50800" dist="39000" dir="5460000" algn="tl">
                    <a:srgbClr val="000000">
                      <a:alpha val="38000"/>
                    </a:srgbClr>
                  </a:outerShdw>
                </a:effectLst>
              </a:rPr>
              <a:t>помощь – это обязательная составляющая успешной социальной ситуации развития детей.</a:t>
            </a:r>
          </a:p>
        </p:txBody>
      </p:sp>
    </p:spTree>
    <p:extLst>
      <p:ext uri="{BB962C8B-B14F-4D97-AF65-F5344CB8AC3E}">
        <p14:creationId xmlns:p14="http://schemas.microsoft.com/office/powerpoint/2010/main" val="37249392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54260" y="0"/>
            <a:ext cx="9324528" cy="6928642"/>
          </a:xfrm>
          <a:prstGeom prst="rect">
            <a:avLst/>
          </a:prstGeom>
        </p:spPr>
      </p:pic>
      <p:sp>
        <p:nvSpPr>
          <p:cNvPr id="3" name="Прямоугольник 2"/>
          <p:cNvSpPr/>
          <p:nvPr/>
        </p:nvSpPr>
        <p:spPr>
          <a:xfrm>
            <a:off x="1043608" y="692696"/>
            <a:ext cx="7128792" cy="3539430"/>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2800" b="1" dirty="0" err="1">
                <a:ln w="11430"/>
                <a:solidFill>
                  <a:srgbClr val="C00000"/>
                </a:solidFill>
                <a:effectLst>
                  <a:outerShdw blurRad="50800" dist="39000" dir="5460000" algn="tl">
                    <a:srgbClr val="000000">
                      <a:alpha val="38000"/>
                    </a:srgbClr>
                  </a:outerShdw>
                </a:effectLst>
              </a:rPr>
              <a:t>Недирективный</a:t>
            </a:r>
            <a:r>
              <a:rPr lang="ru-RU" sz="2800" b="1" dirty="0">
                <a:ln w="11430"/>
                <a:solidFill>
                  <a:srgbClr val="C00000"/>
                </a:solidFill>
                <a:effectLst>
                  <a:outerShdw blurRad="50800" dist="39000" dir="5460000" algn="tl">
                    <a:srgbClr val="000000">
                      <a:alpha val="38000"/>
                    </a:srgbClr>
                  </a:outerShdw>
                </a:effectLst>
              </a:rPr>
              <a:t> </a:t>
            </a:r>
            <a:r>
              <a:rPr lang="ru-RU" sz="2800" b="1" dirty="0" smtClean="0">
                <a:ln w="11430"/>
                <a:solidFill>
                  <a:srgbClr val="C00000"/>
                </a:solidFill>
                <a:effectLst>
                  <a:outerShdw blurRad="50800" dist="39000" dir="5460000" algn="tl">
                    <a:srgbClr val="000000">
                      <a:alpha val="38000"/>
                    </a:srgbClr>
                  </a:outerShdw>
                </a:effectLst>
              </a:rPr>
              <a:t>метод взаимодействия </a:t>
            </a:r>
            <a:r>
              <a:rPr lang="ru-RU" sz="2800" b="1" dirty="0">
                <a:ln w="11430"/>
                <a:solidFill>
                  <a:srgbClr val="C00000"/>
                </a:solidFill>
                <a:effectLst>
                  <a:outerShdw blurRad="50800" dist="39000" dir="5460000" algn="tl">
                    <a:srgbClr val="000000">
                      <a:alpha val="38000"/>
                    </a:srgbClr>
                  </a:outerShdw>
                </a:effectLst>
              </a:rPr>
              <a:t>педагога с детьми обеспечивает: </a:t>
            </a:r>
          </a:p>
          <a:p>
            <a:pPr marL="342900" indent="-342900">
              <a:buFont typeface="Wingdings" pitchFamily="2" charset="2"/>
              <a:buChar char="v"/>
            </a:pPr>
            <a:r>
              <a:rPr lang="ru-RU" sz="2400" b="1" dirty="0">
                <a:ln w="11430"/>
                <a:solidFill>
                  <a:schemeClr val="tx2">
                    <a:lumMod val="50000"/>
                  </a:schemeClr>
                </a:solidFill>
                <a:effectLst>
                  <a:outerShdw blurRad="50800" dist="39000" dir="5460000" algn="tl">
                    <a:srgbClr val="000000">
                      <a:alpha val="38000"/>
                    </a:srgbClr>
                  </a:outerShdw>
                </a:effectLst>
              </a:rPr>
              <a:t>р</a:t>
            </a:r>
            <a:r>
              <a:rPr lang="ru-RU" sz="2400" b="1" dirty="0" smtClean="0">
                <a:ln w="11430"/>
                <a:solidFill>
                  <a:schemeClr val="tx2">
                    <a:lumMod val="50000"/>
                  </a:schemeClr>
                </a:solidFill>
                <a:effectLst>
                  <a:outerShdw blurRad="50800" dist="39000" dir="5460000" algn="tl">
                    <a:srgbClr val="000000">
                      <a:alpha val="38000"/>
                    </a:srgbClr>
                  </a:outerShdw>
                </a:effectLst>
              </a:rPr>
              <a:t>еализацию </a:t>
            </a:r>
            <a:r>
              <a:rPr lang="ru-RU" sz="2400" b="1" dirty="0">
                <a:ln w="11430"/>
                <a:solidFill>
                  <a:schemeClr val="tx2">
                    <a:lumMod val="50000"/>
                  </a:schemeClr>
                </a:solidFill>
                <a:effectLst>
                  <a:outerShdw blurRad="50800" dist="39000" dir="5460000" algn="tl">
                    <a:srgbClr val="000000">
                      <a:alpha val="38000"/>
                    </a:srgbClr>
                  </a:outerShdw>
                </a:effectLst>
              </a:rPr>
              <a:t>принципа сотрудничества и сотворчества воспитателя с ребенком и принципа развивающего </a:t>
            </a:r>
            <a:r>
              <a:rPr lang="ru-RU" sz="2400" b="1" dirty="0" smtClean="0">
                <a:ln w="11430"/>
                <a:solidFill>
                  <a:schemeClr val="tx2">
                    <a:lumMod val="50000"/>
                  </a:schemeClr>
                </a:solidFill>
                <a:effectLst>
                  <a:outerShdw blurRad="50800" dist="39000" dir="5460000" algn="tl">
                    <a:srgbClr val="000000">
                      <a:alpha val="38000"/>
                    </a:srgbClr>
                  </a:outerShdw>
                </a:effectLst>
              </a:rPr>
              <a:t>обучения; </a:t>
            </a:r>
          </a:p>
          <a:p>
            <a:pPr marL="342900" indent="-342900">
              <a:buFont typeface="Wingdings" pitchFamily="2" charset="2"/>
              <a:buChar char="v"/>
            </a:pPr>
            <a:r>
              <a:rPr lang="ru-RU" sz="2400" b="1" dirty="0">
                <a:ln w="11430"/>
                <a:solidFill>
                  <a:schemeClr val="tx2">
                    <a:lumMod val="50000"/>
                  </a:schemeClr>
                </a:solidFill>
                <a:effectLst>
                  <a:outerShdw blurRad="50800" dist="39000" dir="5460000" algn="tl">
                    <a:srgbClr val="000000">
                      <a:alpha val="38000"/>
                    </a:srgbClr>
                  </a:outerShdw>
                </a:effectLst>
              </a:rPr>
              <a:t>п</a:t>
            </a:r>
            <a:r>
              <a:rPr lang="ru-RU" sz="2400" b="1" dirty="0" smtClean="0">
                <a:ln w="11430"/>
                <a:solidFill>
                  <a:schemeClr val="tx2">
                    <a:lumMod val="50000"/>
                  </a:schemeClr>
                </a:solidFill>
                <a:effectLst>
                  <a:outerShdw blurRad="50800" dist="39000" dir="5460000" algn="tl">
                    <a:srgbClr val="000000">
                      <a:alpha val="38000"/>
                    </a:srgbClr>
                  </a:outerShdw>
                </a:effectLst>
              </a:rPr>
              <a:t>оддержку </a:t>
            </a:r>
            <a:r>
              <a:rPr lang="ru-RU" sz="2400" b="1" dirty="0">
                <a:ln w="11430"/>
                <a:solidFill>
                  <a:schemeClr val="tx2">
                    <a:lumMod val="50000"/>
                  </a:schemeClr>
                </a:solidFill>
                <a:effectLst>
                  <a:outerShdw blurRad="50800" dist="39000" dir="5460000" algn="tl">
                    <a:srgbClr val="000000">
                      <a:alpha val="38000"/>
                    </a:srgbClr>
                  </a:outerShdw>
                </a:effectLst>
              </a:rPr>
              <a:t>детской инициативы; </a:t>
            </a:r>
            <a:endParaRPr lang="ru-RU" sz="2400" b="1" dirty="0" smtClean="0">
              <a:ln w="11430"/>
              <a:solidFill>
                <a:schemeClr val="tx2">
                  <a:lumMod val="50000"/>
                </a:schemeClr>
              </a:solidFill>
              <a:effectLst>
                <a:outerShdw blurRad="50800" dist="39000" dir="5460000" algn="tl">
                  <a:srgbClr val="000000">
                    <a:alpha val="38000"/>
                  </a:srgbClr>
                </a:outerShdw>
              </a:effectLst>
            </a:endParaRPr>
          </a:p>
          <a:p>
            <a:pPr marL="342900" indent="-342900">
              <a:buFont typeface="Wingdings" pitchFamily="2" charset="2"/>
              <a:buChar char="v"/>
            </a:pPr>
            <a:r>
              <a:rPr lang="ru-RU" sz="2400" b="1" dirty="0">
                <a:ln w="11430"/>
                <a:solidFill>
                  <a:schemeClr val="tx2">
                    <a:lumMod val="50000"/>
                  </a:schemeClr>
                </a:solidFill>
                <a:effectLst>
                  <a:outerShdw blurRad="50800" dist="39000" dir="5460000" algn="tl">
                    <a:srgbClr val="000000">
                      <a:alpha val="38000"/>
                    </a:srgbClr>
                  </a:outerShdw>
                </a:effectLst>
              </a:rPr>
              <a:t>и</a:t>
            </a:r>
            <a:r>
              <a:rPr lang="ru-RU" sz="2400" b="1" dirty="0" smtClean="0">
                <a:ln w="11430"/>
                <a:solidFill>
                  <a:schemeClr val="tx2">
                    <a:lumMod val="50000"/>
                  </a:schemeClr>
                </a:solidFill>
                <a:effectLst>
                  <a:outerShdw blurRad="50800" dist="39000" dir="5460000" algn="tl">
                    <a:srgbClr val="000000">
                      <a:alpha val="38000"/>
                    </a:srgbClr>
                  </a:outerShdw>
                </a:effectLst>
              </a:rPr>
              <a:t>спользование </a:t>
            </a:r>
            <a:r>
              <a:rPr lang="ru-RU" sz="2400" b="1" dirty="0">
                <a:ln w="11430"/>
                <a:solidFill>
                  <a:schemeClr val="tx2">
                    <a:lumMod val="50000"/>
                  </a:schemeClr>
                </a:solidFill>
                <a:effectLst>
                  <a:outerShdw blurRad="50800" dist="39000" dir="5460000" algn="tl">
                    <a:srgbClr val="000000">
                      <a:alpha val="38000"/>
                    </a:srgbClr>
                  </a:outerShdw>
                </a:effectLst>
              </a:rPr>
              <a:t>социальной ситуации для развития </a:t>
            </a:r>
            <a:r>
              <a:rPr lang="ru-RU" sz="2400" b="1" dirty="0" smtClean="0">
                <a:ln w="11430"/>
                <a:solidFill>
                  <a:schemeClr val="tx2">
                    <a:lumMod val="50000"/>
                  </a:schemeClr>
                </a:solidFill>
                <a:effectLst>
                  <a:outerShdw blurRad="50800" dist="39000" dir="5460000" algn="tl">
                    <a:srgbClr val="000000">
                      <a:alpha val="38000"/>
                    </a:srgbClr>
                  </a:outerShdw>
                </a:effectLst>
              </a:rPr>
              <a:t>ребенка;</a:t>
            </a:r>
          </a:p>
          <a:p>
            <a:pPr marL="342900" indent="-342900">
              <a:buFont typeface="Wingdings" pitchFamily="2" charset="2"/>
              <a:buChar char="v"/>
            </a:pPr>
            <a:r>
              <a:rPr lang="ru-RU" sz="2400" b="1" dirty="0">
                <a:ln w="11430"/>
                <a:solidFill>
                  <a:schemeClr val="tx2">
                    <a:lumMod val="50000"/>
                  </a:schemeClr>
                </a:solidFill>
                <a:effectLst>
                  <a:outerShdw blurRad="50800" dist="39000" dir="5460000" algn="tl">
                    <a:srgbClr val="000000">
                      <a:alpha val="38000"/>
                    </a:srgbClr>
                  </a:outerShdw>
                </a:effectLst>
              </a:rPr>
              <a:t>п</a:t>
            </a:r>
            <a:r>
              <a:rPr lang="ru-RU" sz="2400" b="1" dirty="0" smtClean="0">
                <a:ln w="11430"/>
                <a:solidFill>
                  <a:schemeClr val="tx2">
                    <a:lumMod val="50000"/>
                  </a:schemeClr>
                </a:solidFill>
                <a:effectLst>
                  <a:outerShdw blurRad="50800" dist="39000" dir="5460000" algn="tl">
                    <a:srgbClr val="000000">
                      <a:alpha val="38000"/>
                    </a:srgbClr>
                  </a:outerShdw>
                </a:effectLst>
              </a:rPr>
              <a:t>едагог </a:t>
            </a:r>
            <a:r>
              <a:rPr lang="ru-RU" sz="2400" b="1" dirty="0">
                <a:ln w="11430"/>
                <a:solidFill>
                  <a:schemeClr val="tx2">
                    <a:lumMod val="50000"/>
                  </a:schemeClr>
                </a:solidFill>
                <a:effectLst>
                  <a:outerShdw blurRad="50800" dist="39000" dir="5460000" algn="tl">
                    <a:srgbClr val="000000">
                      <a:alpha val="38000"/>
                    </a:srgbClr>
                  </a:outerShdw>
                </a:effectLst>
              </a:rPr>
              <a:t>становится партнёром, а не учителем.</a:t>
            </a:r>
          </a:p>
        </p:txBody>
      </p:sp>
    </p:spTree>
    <p:extLst>
      <p:ext uri="{BB962C8B-B14F-4D97-AF65-F5344CB8AC3E}">
        <p14:creationId xmlns:p14="http://schemas.microsoft.com/office/powerpoint/2010/main" val="40571827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0" y="31750"/>
            <a:ext cx="9324528" cy="6928642"/>
          </a:xfrm>
          <a:prstGeom prst="rect">
            <a:avLst/>
          </a:prstGeom>
        </p:spPr>
      </p:pic>
      <p:sp>
        <p:nvSpPr>
          <p:cNvPr id="3" name="Прямоугольник 2"/>
          <p:cNvSpPr/>
          <p:nvPr/>
        </p:nvSpPr>
        <p:spPr>
          <a:xfrm>
            <a:off x="1475656" y="692696"/>
            <a:ext cx="6624736" cy="4185761"/>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3200" b="1" dirty="0">
                <a:ln w="11430"/>
                <a:solidFill>
                  <a:srgbClr val="C00000"/>
                </a:solidFill>
                <a:effectLst>
                  <a:outerShdw blurRad="50800" dist="39000" dir="5460000" algn="tl">
                    <a:srgbClr val="000000">
                      <a:alpha val="38000"/>
                    </a:srgbClr>
                  </a:outerShdw>
                </a:effectLst>
              </a:rPr>
              <a:t>З</a:t>
            </a:r>
            <a:r>
              <a:rPr lang="ru-RU" sz="3200" b="1" dirty="0" smtClean="0">
                <a:ln w="11430"/>
                <a:solidFill>
                  <a:srgbClr val="C00000"/>
                </a:solidFill>
                <a:effectLst>
                  <a:outerShdw blurRad="50800" dist="39000" dir="5460000" algn="tl">
                    <a:srgbClr val="000000">
                      <a:alpha val="38000"/>
                    </a:srgbClr>
                  </a:outerShdw>
                </a:effectLst>
              </a:rPr>
              <a:t>адачи </a:t>
            </a:r>
            <a:r>
              <a:rPr lang="ru-RU" sz="3200" b="1" dirty="0" err="1" smtClean="0">
                <a:ln w="11430"/>
                <a:solidFill>
                  <a:srgbClr val="C00000"/>
                </a:solidFill>
                <a:effectLst>
                  <a:outerShdw blurRad="50800" dist="39000" dir="5460000" algn="tl">
                    <a:srgbClr val="000000">
                      <a:alpha val="38000"/>
                    </a:srgbClr>
                  </a:outerShdw>
                </a:effectLst>
              </a:rPr>
              <a:t>недирективной</a:t>
            </a:r>
            <a:r>
              <a:rPr lang="ru-RU" sz="3200" b="1" dirty="0" smtClean="0">
                <a:ln w="11430"/>
                <a:solidFill>
                  <a:srgbClr val="C00000"/>
                </a:solidFill>
                <a:effectLst>
                  <a:outerShdw blurRad="50800" dist="39000" dir="5460000" algn="tl">
                    <a:srgbClr val="000000">
                      <a:alpha val="38000"/>
                    </a:srgbClr>
                  </a:outerShdw>
                </a:effectLst>
              </a:rPr>
              <a:t> помощи</a:t>
            </a:r>
            <a:r>
              <a:rPr lang="ru-RU" sz="3200" b="1" dirty="0" smtClean="0">
                <a:ln w="11430"/>
                <a:solidFill>
                  <a:srgbClr val="C00000"/>
                </a:solidFill>
                <a:effectLst>
                  <a:outerShdw blurRad="50800" dist="39000" dir="5460000" algn="tl">
                    <a:srgbClr val="000000">
                      <a:alpha val="38000"/>
                    </a:srgbClr>
                  </a:outerShdw>
                </a:effectLst>
              </a:rPr>
              <a:t>: </a:t>
            </a:r>
            <a:endParaRPr lang="ru-RU" sz="3200" b="1" dirty="0">
              <a:ln w="11430"/>
              <a:solidFill>
                <a:srgbClr val="C00000"/>
              </a:solidFill>
              <a:effectLst>
                <a:outerShdw blurRad="50800" dist="39000" dir="5460000" algn="tl">
                  <a:srgbClr val="000000">
                    <a:alpha val="38000"/>
                  </a:srgbClr>
                </a:outerShdw>
              </a:effectLst>
            </a:endParaRPr>
          </a:p>
          <a:p>
            <a:endPar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marL="342900" indent="-342900">
              <a:buFont typeface="Wingdings" pitchFamily="2" charset="2"/>
              <a:buChar char="v"/>
            </a:pPr>
            <a:r>
              <a:rPr lang="ru-RU" sz="2400" b="1" dirty="0" smtClean="0">
                <a:ln w="11430"/>
                <a:solidFill>
                  <a:schemeClr val="tx2">
                    <a:lumMod val="50000"/>
                  </a:schemeClr>
                </a:solidFill>
                <a:effectLst>
                  <a:outerShdw blurRad="50800" dist="39000" dir="5460000" algn="tl">
                    <a:srgbClr val="000000">
                      <a:alpha val="38000"/>
                    </a:srgbClr>
                  </a:outerShdw>
                </a:effectLst>
              </a:rPr>
              <a:t>развитие </a:t>
            </a:r>
            <a:r>
              <a:rPr lang="ru-RU" sz="2400" b="1" dirty="0">
                <a:ln w="11430"/>
                <a:solidFill>
                  <a:schemeClr val="tx2">
                    <a:lumMod val="50000"/>
                  </a:schemeClr>
                </a:solidFill>
                <a:effectLst>
                  <a:outerShdw blurRad="50800" dist="39000" dir="5460000" algn="tl">
                    <a:srgbClr val="000000">
                      <a:alpha val="38000"/>
                    </a:srgbClr>
                  </a:outerShdw>
                </a:effectLst>
              </a:rPr>
              <a:t>у ребенка </a:t>
            </a:r>
            <a:r>
              <a:rPr lang="ru-RU" sz="2400" b="1" dirty="0" smtClean="0">
                <a:ln w="11430"/>
                <a:solidFill>
                  <a:schemeClr val="tx2">
                    <a:lumMod val="50000"/>
                  </a:schemeClr>
                </a:solidFill>
                <a:effectLst>
                  <a:outerShdw blurRad="50800" dist="39000" dir="5460000" algn="tl">
                    <a:srgbClr val="000000">
                      <a:alpha val="38000"/>
                    </a:srgbClr>
                  </a:outerShdw>
                </a:effectLst>
              </a:rPr>
              <a:t>самостоятельности и инициативы;</a:t>
            </a:r>
          </a:p>
          <a:p>
            <a:pPr marL="342900" indent="-342900">
              <a:buFont typeface="Wingdings" pitchFamily="2" charset="2"/>
              <a:buChar char="v"/>
            </a:pPr>
            <a:r>
              <a:rPr lang="ru-RU" sz="2400" b="1" dirty="0" smtClean="0">
                <a:ln w="11430"/>
                <a:solidFill>
                  <a:schemeClr val="tx2">
                    <a:lumMod val="50000"/>
                  </a:schemeClr>
                </a:solidFill>
                <a:effectLst>
                  <a:outerShdw blurRad="50800" dist="39000" dir="5460000" algn="tl">
                    <a:srgbClr val="000000">
                      <a:alpha val="38000"/>
                    </a:srgbClr>
                  </a:outerShdw>
                </a:effectLst>
              </a:rPr>
              <a:t>формирование умения </a:t>
            </a:r>
            <a:r>
              <a:rPr lang="ru-RU" sz="2400" b="1" dirty="0">
                <a:ln w="11430"/>
                <a:solidFill>
                  <a:schemeClr val="tx2">
                    <a:lumMod val="50000"/>
                  </a:schemeClr>
                </a:solidFill>
                <a:effectLst>
                  <a:outerShdw blurRad="50800" dist="39000" dir="5460000" algn="tl">
                    <a:srgbClr val="000000">
                      <a:alpha val="38000"/>
                    </a:srgbClr>
                  </a:outerShdw>
                </a:effectLst>
              </a:rPr>
              <a:t>анализировать собственные возможности и возможности партнеров по </a:t>
            </a:r>
            <a:r>
              <a:rPr lang="ru-RU" sz="2400" b="1" dirty="0" smtClean="0">
                <a:ln w="11430"/>
                <a:solidFill>
                  <a:schemeClr val="tx2">
                    <a:lumMod val="50000"/>
                  </a:schemeClr>
                </a:solidFill>
                <a:effectLst>
                  <a:outerShdw blurRad="50800" dist="39000" dir="5460000" algn="tl">
                    <a:srgbClr val="000000">
                      <a:alpha val="38000"/>
                    </a:srgbClr>
                  </a:outerShdw>
                </a:effectLst>
              </a:rPr>
              <a:t>игре;</a:t>
            </a:r>
            <a:endParaRPr lang="ru-RU" sz="2400" b="1" dirty="0">
              <a:ln w="11430"/>
              <a:solidFill>
                <a:schemeClr val="tx2">
                  <a:lumMod val="50000"/>
                </a:schemeClr>
              </a:solidFill>
              <a:effectLst>
                <a:outerShdw blurRad="50800" dist="39000" dir="5460000" algn="tl">
                  <a:srgbClr val="000000">
                    <a:alpha val="38000"/>
                  </a:srgbClr>
                </a:outerShdw>
              </a:effectLst>
            </a:endParaRPr>
          </a:p>
          <a:p>
            <a:pPr marL="342900" indent="-342900">
              <a:buFont typeface="Wingdings" pitchFamily="2" charset="2"/>
              <a:buChar char="v"/>
            </a:pPr>
            <a:r>
              <a:rPr lang="ru-RU" sz="2400" b="1" dirty="0" smtClean="0">
                <a:ln w="11430"/>
                <a:solidFill>
                  <a:schemeClr val="tx2">
                    <a:lumMod val="50000"/>
                  </a:schemeClr>
                </a:solidFill>
                <a:effectLst>
                  <a:outerShdw blurRad="50800" dist="39000" dir="5460000" algn="tl">
                    <a:srgbClr val="000000">
                      <a:alpha val="38000"/>
                    </a:srgbClr>
                  </a:outerShdw>
                </a:effectLst>
              </a:rPr>
              <a:t>предупреждение возможных проблемных ситуаций; </a:t>
            </a:r>
            <a:endParaRPr lang="ru-RU" sz="2400" b="1" dirty="0">
              <a:ln w="11430"/>
              <a:solidFill>
                <a:schemeClr val="tx2">
                  <a:lumMod val="50000"/>
                </a:schemeClr>
              </a:solidFill>
              <a:effectLst>
                <a:outerShdw blurRad="50800" dist="39000" dir="5460000" algn="tl">
                  <a:srgbClr val="000000">
                    <a:alpha val="38000"/>
                  </a:srgbClr>
                </a:outerShdw>
              </a:effectLst>
            </a:endParaRPr>
          </a:p>
          <a:p>
            <a:pPr marL="342900" indent="-342900">
              <a:buFont typeface="Wingdings" pitchFamily="2" charset="2"/>
              <a:buChar char="v"/>
            </a:pPr>
            <a:r>
              <a:rPr lang="ru-RU" sz="2400" b="1" dirty="0" smtClean="0">
                <a:ln w="11430"/>
                <a:solidFill>
                  <a:schemeClr val="tx2">
                    <a:lumMod val="50000"/>
                  </a:schemeClr>
                </a:solidFill>
                <a:effectLst>
                  <a:outerShdw blurRad="50800" dist="39000" dir="5460000" algn="tl">
                    <a:srgbClr val="000000">
                      <a:alpha val="38000"/>
                    </a:srgbClr>
                  </a:outerShdw>
                </a:effectLst>
              </a:rPr>
              <a:t>создание благоприятного микроклимата </a:t>
            </a:r>
            <a:r>
              <a:rPr lang="ru-RU" sz="2400" b="1" dirty="0">
                <a:ln w="11430"/>
                <a:solidFill>
                  <a:schemeClr val="tx2">
                    <a:lumMod val="50000"/>
                  </a:schemeClr>
                </a:solidFill>
                <a:effectLst>
                  <a:outerShdw blurRad="50800" dist="39000" dir="5460000" algn="tl">
                    <a:srgbClr val="000000">
                      <a:alpha val="38000"/>
                    </a:srgbClr>
                  </a:outerShdw>
                </a:effectLst>
              </a:rPr>
              <a:t>для позитивной социализации ребенка.</a:t>
            </a:r>
          </a:p>
        </p:txBody>
      </p:sp>
    </p:spTree>
    <p:extLst>
      <p:ext uri="{BB962C8B-B14F-4D97-AF65-F5344CB8AC3E}">
        <p14:creationId xmlns:p14="http://schemas.microsoft.com/office/powerpoint/2010/main" val="2299472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270284" y="48371"/>
            <a:ext cx="9684568" cy="7196172"/>
          </a:xfrm>
          <a:prstGeom prst="rect">
            <a:avLst/>
          </a:prstGeom>
        </p:spPr>
      </p:pic>
      <p:sp>
        <p:nvSpPr>
          <p:cNvPr id="3" name="Прямоугольник 2"/>
          <p:cNvSpPr/>
          <p:nvPr/>
        </p:nvSpPr>
        <p:spPr>
          <a:xfrm>
            <a:off x="1187624" y="476672"/>
            <a:ext cx="7200800" cy="4862870"/>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2400" b="1" dirty="0" smtClean="0">
                <a:ln w="11430"/>
                <a:solidFill>
                  <a:srgbClr val="C00000"/>
                </a:solidFill>
                <a:effectLst>
                  <a:outerShdw blurRad="50800" dist="39000" dir="5460000" algn="tl">
                    <a:srgbClr val="000000">
                      <a:alpha val="38000"/>
                    </a:srgbClr>
                  </a:outerShdw>
                </a:effectLst>
              </a:rPr>
              <a:t>Принципы </a:t>
            </a:r>
            <a:r>
              <a:rPr lang="ru-RU" sz="2400" b="1" dirty="0" err="1" smtClean="0">
                <a:ln w="11430"/>
                <a:solidFill>
                  <a:srgbClr val="C00000"/>
                </a:solidFill>
                <a:effectLst>
                  <a:outerShdw blurRad="50800" dist="39000" dir="5460000" algn="tl">
                    <a:srgbClr val="000000">
                      <a:alpha val="38000"/>
                    </a:srgbClr>
                  </a:outerShdw>
                </a:effectLst>
              </a:rPr>
              <a:t>недирективной</a:t>
            </a:r>
            <a:r>
              <a:rPr lang="ru-RU" sz="2400" b="1" dirty="0" smtClean="0">
                <a:ln w="11430"/>
                <a:solidFill>
                  <a:srgbClr val="C00000"/>
                </a:solidFill>
                <a:effectLst>
                  <a:outerShdw blurRad="50800" dist="39000" dir="5460000" algn="tl">
                    <a:srgbClr val="000000">
                      <a:alpha val="38000"/>
                    </a:srgbClr>
                  </a:outerShdw>
                </a:effectLst>
              </a:rPr>
              <a:t> помощи:</a:t>
            </a:r>
          </a:p>
          <a:p>
            <a:endParaRPr lang="ru-RU" sz="2200" b="1" dirty="0">
              <a:ln w="11430"/>
              <a:solidFill>
                <a:schemeClr val="tx2">
                  <a:lumMod val="50000"/>
                </a:schemeClr>
              </a:solidFill>
              <a:effectLst>
                <a:outerShdw blurRad="50800" dist="39000" dir="5460000" algn="tl">
                  <a:srgbClr val="000000">
                    <a:alpha val="38000"/>
                  </a:srgbClr>
                </a:outerShdw>
              </a:effectLst>
            </a:endParaRPr>
          </a:p>
          <a:p>
            <a:r>
              <a:rPr lang="ru-RU" sz="2200" b="1" dirty="0" smtClean="0">
                <a:ln w="11430"/>
                <a:solidFill>
                  <a:schemeClr val="tx2">
                    <a:lumMod val="50000"/>
                  </a:schemeClr>
                </a:solidFill>
                <a:effectLst>
                  <a:outerShdw blurRad="50800" dist="39000" dir="5460000" algn="tl">
                    <a:srgbClr val="000000">
                      <a:alpha val="38000"/>
                    </a:srgbClr>
                  </a:outerShdw>
                </a:effectLst>
              </a:rPr>
              <a:t>1. Принцип </a:t>
            </a:r>
            <a:r>
              <a:rPr lang="ru-RU" sz="2200" b="1" dirty="0">
                <a:ln w="11430"/>
                <a:solidFill>
                  <a:schemeClr val="tx2">
                    <a:lumMod val="50000"/>
                  </a:schemeClr>
                </a:solidFill>
                <a:effectLst>
                  <a:outerShdw blurRad="50800" dist="39000" dir="5460000" algn="tl">
                    <a:srgbClr val="000000">
                      <a:alpha val="38000"/>
                    </a:srgbClr>
                  </a:outerShdw>
                </a:effectLst>
              </a:rPr>
              <a:t>диалогичности – совместное обсуждение с ребенком возникшей ситуации должно быть построено на диалоге, взаимодействии, обратной связи.</a:t>
            </a:r>
          </a:p>
          <a:p>
            <a:r>
              <a:rPr lang="ru-RU" sz="2200" b="1" dirty="0">
                <a:ln w="11430"/>
                <a:solidFill>
                  <a:schemeClr val="tx2">
                    <a:lumMod val="50000"/>
                  </a:schemeClr>
                </a:solidFill>
                <a:effectLst>
                  <a:outerShdw blurRad="50800" dist="39000" dir="5460000" algn="tl">
                    <a:srgbClr val="000000">
                      <a:alpha val="38000"/>
                    </a:srgbClr>
                  </a:outerShdw>
                </a:effectLst>
              </a:rPr>
              <a:t> </a:t>
            </a:r>
            <a:endParaRPr lang="ru-RU" sz="2200" b="1" dirty="0" smtClean="0">
              <a:ln w="11430"/>
              <a:solidFill>
                <a:schemeClr val="tx2">
                  <a:lumMod val="50000"/>
                </a:schemeClr>
              </a:solidFill>
              <a:effectLst>
                <a:outerShdw blurRad="50800" dist="39000" dir="5460000" algn="tl">
                  <a:srgbClr val="000000">
                    <a:alpha val="38000"/>
                  </a:srgbClr>
                </a:outerShdw>
              </a:effectLst>
            </a:endParaRPr>
          </a:p>
          <a:p>
            <a:r>
              <a:rPr lang="ru-RU" sz="2200" b="1" dirty="0" smtClean="0">
                <a:ln w="11430"/>
                <a:solidFill>
                  <a:schemeClr val="tx2">
                    <a:lumMod val="50000"/>
                  </a:schemeClr>
                </a:solidFill>
                <a:effectLst>
                  <a:outerShdw blurRad="50800" dist="39000" dir="5460000" algn="tl">
                    <a:srgbClr val="000000">
                      <a:alpha val="38000"/>
                    </a:srgbClr>
                  </a:outerShdw>
                </a:effectLst>
              </a:rPr>
              <a:t>2. </a:t>
            </a:r>
            <a:r>
              <a:rPr lang="ru-RU" sz="2200" b="1" dirty="0">
                <a:ln w="11430"/>
                <a:solidFill>
                  <a:schemeClr val="tx2">
                    <a:lumMod val="50000"/>
                  </a:schemeClr>
                </a:solidFill>
                <a:effectLst>
                  <a:outerShdw blurRad="50800" dist="39000" dir="5460000" algn="tl">
                    <a:srgbClr val="000000">
                      <a:alpha val="38000"/>
                    </a:srgbClr>
                  </a:outerShdw>
                </a:effectLst>
              </a:rPr>
              <a:t>Принцип вариативности – каждая из ситуаций может и должна иметь несколько вариантов разрешения и важно, чтобы ребенок сам их предложил. </a:t>
            </a:r>
          </a:p>
          <a:p>
            <a:endParaRPr lang="ru-RU" sz="2200" b="1" dirty="0" smtClean="0">
              <a:ln w="11430"/>
              <a:solidFill>
                <a:schemeClr val="tx2">
                  <a:lumMod val="50000"/>
                </a:schemeClr>
              </a:solidFill>
              <a:effectLst>
                <a:outerShdw blurRad="50800" dist="39000" dir="5460000" algn="tl">
                  <a:srgbClr val="000000">
                    <a:alpha val="38000"/>
                  </a:srgbClr>
                </a:outerShdw>
              </a:effectLst>
            </a:endParaRPr>
          </a:p>
          <a:p>
            <a:r>
              <a:rPr lang="ru-RU" sz="2200" b="1" dirty="0" smtClean="0">
                <a:ln w="11430"/>
                <a:solidFill>
                  <a:schemeClr val="tx2">
                    <a:lumMod val="50000"/>
                  </a:schemeClr>
                </a:solidFill>
                <a:effectLst>
                  <a:outerShdw blurRad="50800" dist="39000" dir="5460000" algn="tl">
                    <a:srgbClr val="000000">
                      <a:alpha val="38000"/>
                    </a:srgbClr>
                  </a:outerShdw>
                </a:effectLst>
              </a:rPr>
              <a:t>3. </a:t>
            </a:r>
            <a:r>
              <a:rPr lang="ru-RU" sz="2200" b="1" dirty="0">
                <a:ln w="11430"/>
                <a:solidFill>
                  <a:schemeClr val="tx2">
                    <a:lumMod val="50000"/>
                  </a:schemeClr>
                </a:solidFill>
                <a:effectLst>
                  <a:outerShdw blurRad="50800" dist="39000" dir="5460000" algn="tl">
                    <a:srgbClr val="000000">
                      <a:alpha val="38000"/>
                    </a:srgbClr>
                  </a:outerShdw>
                </a:effectLst>
              </a:rPr>
              <a:t>Принцип доброжелательности – педагог должен показывать заинтересованное отношение к предложениям ребенка, создавать условия, чтобы он свободно выражал свои чувства и потребности. </a:t>
            </a:r>
          </a:p>
        </p:txBody>
      </p:sp>
    </p:spTree>
    <p:extLst>
      <p:ext uri="{BB962C8B-B14F-4D97-AF65-F5344CB8AC3E}">
        <p14:creationId xmlns:p14="http://schemas.microsoft.com/office/powerpoint/2010/main" val="30810934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89779" y="31750"/>
            <a:ext cx="9514307" cy="7069658"/>
          </a:xfrm>
          <a:prstGeom prst="rect">
            <a:avLst/>
          </a:prstGeom>
        </p:spPr>
      </p:pic>
      <p:sp>
        <p:nvSpPr>
          <p:cNvPr id="3" name="Прямоугольник 2"/>
          <p:cNvSpPr/>
          <p:nvPr/>
        </p:nvSpPr>
        <p:spPr>
          <a:xfrm>
            <a:off x="1403648" y="476672"/>
            <a:ext cx="6048672" cy="4832092"/>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sz="2200" b="1" dirty="0" smtClean="0">
                <a:ln w="11430"/>
                <a:solidFill>
                  <a:schemeClr val="tx2">
                    <a:lumMod val="50000"/>
                  </a:schemeClr>
                </a:solidFill>
                <a:effectLst>
                  <a:outerShdw blurRad="50800" dist="39000" dir="5460000" algn="tl">
                    <a:srgbClr val="000000">
                      <a:alpha val="38000"/>
                    </a:srgbClr>
                  </a:outerShdw>
                </a:effectLst>
              </a:rPr>
              <a:t>4. </a:t>
            </a:r>
            <a:r>
              <a:rPr lang="ru-RU" sz="2200" b="1" dirty="0">
                <a:ln w="11430"/>
                <a:solidFill>
                  <a:schemeClr val="tx2">
                    <a:lumMod val="50000"/>
                  </a:schemeClr>
                </a:solidFill>
                <a:effectLst>
                  <a:outerShdw blurRad="50800" dist="39000" dir="5460000" algn="tl">
                    <a:srgbClr val="000000">
                      <a:alpha val="38000"/>
                    </a:srgbClr>
                  </a:outerShdw>
                </a:effectLst>
              </a:rPr>
              <a:t>Принцип опоры на положительное в ребенке – педагог должен выражать уверенность в успехе ребенка. </a:t>
            </a:r>
          </a:p>
          <a:p>
            <a:endParaRPr lang="ru-RU" sz="2200" b="1" dirty="0" smtClean="0">
              <a:ln w="11430"/>
              <a:solidFill>
                <a:schemeClr val="tx2">
                  <a:lumMod val="50000"/>
                </a:schemeClr>
              </a:solidFill>
              <a:effectLst>
                <a:outerShdw blurRad="50800" dist="39000" dir="5460000" algn="tl">
                  <a:srgbClr val="000000">
                    <a:alpha val="38000"/>
                  </a:srgbClr>
                </a:outerShdw>
              </a:effectLst>
            </a:endParaRPr>
          </a:p>
          <a:p>
            <a:r>
              <a:rPr lang="ru-RU" sz="2200" b="1" dirty="0" smtClean="0">
                <a:ln w="11430"/>
                <a:solidFill>
                  <a:schemeClr val="tx2">
                    <a:lumMod val="50000"/>
                  </a:schemeClr>
                </a:solidFill>
                <a:effectLst>
                  <a:outerShdw blurRad="50800" dist="39000" dir="5460000" algn="tl">
                    <a:srgbClr val="000000">
                      <a:alpha val="38000"/>
                    </a:srgbClr>
                  </a:outerShdw>
                </a:effectLst>
              </a:rPr>
              <a:t>5. </a:t>
            </a:r>
            <a:r>
              <a:rPr lang="ru-RU" sz="2200" b="1" dirty="0">
                <a:ln w="11430"/>
                <a:solidFill>
                  <a:schemeClr val="tx2">
                    <a:lumMod val="50000"/>
                  </a:schemeClr>
                </a:solidFill>
                <a:effectLst>
                  <a:outerShdw blurRad="50800" dist="39000" dir="5460000" algn="tl">
                    <a:srgbClr val="000000">
                      <a:alpha val="38000"/>
                    </a:srgbClr>
                  </a:outerShdw>
                </a:effectLst>
              </a:rPr>
              <a:t>Принцип позитивной эмоциональности – важно поддерживать положительные эмоции ребенка от собственных усилий, когда он решает какую-либо образовательную ситуацию. </a:t>
            </a:r>
          </a:p>
          <a:p>
            <a:endParaRPr lang="ru-RU" sz="2200" b="1" dirty="0" smtClean="0">
              <a:ln w="11430"/>
              <a:solidFill>
                <a:schemeClr val="tx2">
                  <a:lumMod val="50000"/>
                </a:schemeClr>
              </a:solidFill>
              <a:effectLst>
                <a:outerShdw blurRad="50800" dist="39000" dir="5460000" algn="tl">
                  <a:srgbClr val="000000">
                    <a:alpha val="38000"/>
                  </a:srgbClr>
                </a:outerShdw>
              </a:effectLst>
            </a:endParaRPr>
          </a:p>
          <a:p>
            <a:r>
              <a:rPr lang="ru-RU" sz="2200" b="1" dirty="0" smtClean="0">
                <a:ln w="11430"/>
                <a:solidFill>
                  <a:schemeClr val="tx2">
                    <a:lumMod val="50000"/>
                  </a:schemeClr>
                </a:solidFill>
                <a:effectLst>
                  <a:outerShdw blurRad="50800" dist="39000" dir="5460000" algn="tl">
                    <a:srgbClr val="000000">
                      <a:alpha val="38000"/>
                    </a:srgbClr>
                  </a:outerShdw>
                </a:effectLst>
              </a:rPr>
              <a:t>6. </a:t>
            </a:r>
            <a:r>
              <a:rPr lang="ru-RU" sz="2200" b="1" dirty="0">
                <a:ln w="11430"/>
                <a:solidFill>
                  <a:schemeClr val="tx2">
                    <a:lumMod val="50000"/>
                  </a:schemeClr>
                </a:solidFill>
                <a:effectLst>
                  <a:outerShdw blurRad="50800" dist="39000" dir="5460000" algn="tl">
                    <a:srgbClr val="000000">
                      <a:alpha val="38000"/>
                    </a:srgbClr>
                  </a:outerShdw>
                </a:effectLst>
              </a:rPr>
              <a:t>Принцип развивающейся </a:t>
            </a:r>
            <a:r>
              <a:rPr lang="ru-RU" sz="2200" b="1" dirty="0" err="1">
                <a:ln w="11430"/>
                <a:solidFill>
                  <a:schemeClr val="tx2">
                    <a:lumMod val="50000"/>
                  </a:schemeClr>
                </a:solidFill>
                <a:effectLst>
                  <a:outerShdw blurRad="50800" dist="39000" dir="5460000" algn="tl">
                    <a:srgbClr val="000000">
                      <a:alpha val="38000"/>
                    </a:srgbClr>
                  </a:outerShdw>
                </a:effectLst>
              </a:rPr>
              <a:t>субъектности</a:t>
            </a:r>
            <a:r>
              <a:rPr lang="ru-RU" sz="2200" b="1" dirty="0">
                <a:ln w="11430"/>
                <a:solidFill>
                  <a:schemeClr val="tx2">
                    <a:lumMod val="50000"/>
                  </a:schemeClr>
                </a:solidFill>
                <a:effectLst>
                  <a:outerShdw blurRad="50800" dist="39000" dir="5460000" algn="tl">
                    <a:srgbClr val="000000">
                      <a:alpha val="38000"/>
                    </a:srgbClr>
                  </a:outerShdw>
                </a:effectLst>
              </a:rPr>
              <a:t>. Девизом этого принципа может быть высказывание М. </a:t>
            </a:r>
            <a:r>
              <a:rPr lang="ru-RU" sz="2200" b="1" dirty="0" err="1">
                <a:ln w="11430"/>
                <a:solidFill>
                  <a:schemeClr val="tx2">
                    <a:lumMod val="50000"/>
                  </a:schemeClr>
                </a:solidFill>
                <a:effectLst>
                  <a:outerShdw blurRad="50800" dist="39000" dir="5460000" algn="tl">
                    <a:srgbClr val="000000">
                      <a:alpha val="38000"/>
                    </a:srgbClr>
                  </a:outerShdw>
                </a:effectLst>
              </a:rPr>
              <a:t>Монтессори</a:t>
            </a:r>
            <a:r>
              <a:rPr lang="ru-RU" sz="2200" b="1" dirty="0">
                <a:ln w="11430"/>
                <a:solidFill>
                  <a:schemeClr val="tx2">
                    <a:lumMod val="50000"/>
                  </a:schemeClr>
                </a:solidFill>
                <a:effectLst>
                  <a:outerShdw blurRad="50800" dist="39000" dir="5460000" algn="tl">
                    <a:srgbClr val="000000">
                      <a:alpha val="38000"/>
                    </a:srgbClr>
                  </a:outerShdw>
                </a:effectLst>
              </a:rPr>
              <a:t>: «Помоги мне это сделать самому</a:t>
            </a:r>
            <a:r>
              <a:rPr lang="ru-RU" sz="2200" b="1" dirty="0" smtClean="0">
                <a:ln w="11430"/>
                <a:solidFill>
                  <a:schemeClr val="tx2">
                    <a:lumMod val="50000"/>
                  </a:schemeClr>
                </a:solidFill>
                <a:effectLst>
                  <a:outerShdw blurRad="50800" dist="39000" dir="5460000" algn="tl">
                    <a:srgbClr val="000000">
                      <a:alpha val="38000"/>
                    </a:srgbClr>
                  </a:outerShdw>
                </a:effectLst>
              </a:rPr>
              <a:t>».</a:t>
            </a:r>
            <a:endParaRPr lang="ru-RU" sz="2200" b="1" dirty="0">
              <a:ln w="11430"/>
              <a:solidFill>
                <a:schemeClr val="tx2">
                  <a:lumMod val="50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792041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TotalTime>
  <Words>1140</Words>
  <Application>Microsoft Office PowerPoint</Application>
  <PresentationFormat>Экран (4:3)</PresentationFormat>
  <Paragraphs>117</Paragraphs>
  <Slides>27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27</vt:i4>
      </vt:variant>
    </vt:vector>
  </HeadingPairs>
  <TitlesOfParts>
    <vt:vector size="34" baseType="lpstr">
      <vt:lpstr>Aharoni</vt:lpstr>
      <vt:lpstr>Arial</vt:lpstr>
      <vt:lpstr>Calibri</vt:lpstr>
      <vt:lpstr>Open Sans</vt:lpstr>
      <vt:lpstr>roboto</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Светлана</dc:creator>
  <cp:lastModifiedBy>madoy</cp:lastModifiedBy>
  <cp:revision>29</cp:revision>
  <dcterms:created xsi:type="dcterms:W3CDTF">2020-10-13T08:44:34Z</dcterms:created>
  <dcterms:modified xsi:type="dcterms:W3CDTF">2020-10-21T08:10:17Z</dcterms:modified>
</cp:coreProperties>
</file>